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6" r:id="rId3"/>
    <p:sldId id="258" r:id="rId4"/>
    <p:sldId id="259" r:id="rId5"/>
    <p:sldId id="260" r:id="rId6"/>
    <p:sldId id="261" r:id="rId7"/>
    <p:sldId id="262"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Lst>
  <p:sldSz cx="18288000" cy="10287000"/>
  <p:notesSz cx="6858000" cy="9144000"/>
  <p:embeddedFontLst>
    <p:embeddedFont>
      <p:font typeface="Cooper BT Bold" panose="020B0604020202020204" charset="0"/>
      <p:regular r:id="rId23"/>
    </p:embeddedFont>
    <p:embeddedFont>
      <p:font typeface="Dream Avenue" panose="020B0604020202020204" charset="0"/>
      <p:regular r:id="rId24"/>
    </p:embeddedFont>
    <p:embeddedFont>
      <p:font typeface="Lora" pitchFamily="2" charset="0"/>
      <p:regular r:id="rId25"/>
      <p:bold r:id="rId26"/>
    </p:embeddedFont>
    <p:embeddedFont>
      <p:font typeface="Lora Bold" charset="0"/>
      <p:regular r:id="rId27"/>
    </p:embeddedFont>
    <p:embeddedFont>
      <p:font typeface="Lora Bold Italics" panose="020B0604020202020204" charset="0"/>
      <p:regular r:id="rId28"/>
    </p:embeddedFont>
    <p:embeddedFont>
      <p:font typeface="Merriweather Bold" panose="020B0604020202020204" charset="0"/>
      <p:regular r:id="rId29"/>
    </p:embeddedFont>
    <p:embeddedFont>
      <p:font typeface="Merriweather Bold Italics" panose="020B0604020202020204" charset="0"/>
      <p:regular r:id="rId30"/>
    </p:embeddedFont>
    <p:embeddedFont>
      <p:font typeface="Merriweather Italics" panose="020B0604020202020204" charset="0"/>
      <p:regular r:id="rId31"/>
    </p:embeddedFont>
    <p:embeddedFont>
      <p:font typeface="Playfair Display Bold" panose="020B0604020202020204" charset="0"/>
      <p:regular r:id="rId32"/>
    </p:embeddedFont>
    <p:embeddedFont>
      <p:font typeface="TAN Pearl"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9m61MwZt76LcULTUrxfcmOZQeommU2lN?usp=sharin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5" name="Freeform 5"/>
          <p:cNvSpPr/>
          <p:nvPr/>
        </p:nvSpPr>
        <p:spPr>
          <a:xfrm rot="-5400000">
            <a:off x="-2421094" y="4207228"/>
            <a:ext cx="8543440" cy="1872544"/>
          </a:xfrm>
          <a:custGeom>
            <a:avLst/>
            <a:gdLst/>
            <a:ahLst/>
            <a:cxnLst/>
            <a:rect l="l" t="t" r="r" b="b"/>
            <a:pathLst>
              <a:path w="8543440" h="1872544">
                <a:moveTo>
                  <a:pt x="0" y="0"/>
                </a:moveTo>
                <a:lnTo>
                  <a:pt x="8543440" y="0"/>
                </a:lnTo>
                <a:lnTo>
                  <a:pt x="8543440" y="1872544"/>
                </a:lnTo>
                <a:lnTo>
                  <a:pt x="0" y="1872544"/>
                </a:lnTo>
                <a:lnTo>
                  <a:pt x="0" y="0"/>
                </a:lnTo>
                <a:close/>
              </a:path>
            </a:pathLst>
          </a:custGeom>
          <a:blipFill>
            <a:blip r:embed="rId2">
              <a:extLst>
                <a:ext uri="{96DAC541-7B7A-43D3-8B79-37D633B846F1}">
                  <asvg:svgBlip xmlns:asvg="http://schemas.microsoft.com/office/drawing/2016/SVG/main" r:embed="rId3"/>
                </a:ext>
              </a:extLst>
            </a:blip>
            <a:stretch>
              <a:fillRect b="-38523"/>
            </a:stretch>
          </a:blipFill>
        </p:spPr>
      </p:sp>
      <p:sp>
        <p:nvSpPr>
          <p:cNvPr id="6" name="Freeform 6"/>
          <p:cNvSpPr/>
          <p:nvPr/>
        </p:nvSpPr>
        <p:spPr>
          <a:xfrm>
            <a:off x="3792970" y="720514"/>
            <a:ext cx="12233333" cy="8845972"/>
          </a:xfrm>
          <a:custGeom>
            <a:avLst/>
            <a:gdLst/>
            <a:ahLst/>
            <a:cxnLst/>
            <a:rect l="l" t="t" r="r" b="b"/>
            <a:pathLst>
              <a:path w="12233333" h="8845972">
                <a:moveTo>
                  <a:pt x="0" y="0"/>
                </a:moveTo>
                <a:lnTo>
                  <a:pt x="12233332" y="0"/>
                </a:lnTo>
                <a:lnTo>
                  <a:pt x="12233332" y="8845972"/>
                </a:lnTo>
                <a:lnTo>
                  <a:pt x="0" y="8845972"/>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024136" y="513540"/>
            <a:ext cx="12103825" cy="1330452"/>
          </a:xfrm>
          <a:prstGeom prst="rect">
            <a:avLst/>
          </a:prstGeom>
        </p:spPr>
        <p:txBody>
          <a:bodyPr lIns="0" tIns="0" rIns="0" bIns="0" rtlCol="0" anchor="t">
            <a:spAutoFit/>
          </a:bodyPr>
          <a:lstStyle/>
          <a:p>
            <a:pPr algn="ctr">
              <a:lnSpc>
                <a:spcPts val="5184"/>
              </a:lnSpc>
            </a:pPr>
            <a:r>
              <a:rPr lang="en-US" sz="4800" spc="158">
                <a:solidFill>
                  <a:srgbClr val="000000"/>
                </a:solidFill>
                <a:latin typeface="Dream Avenue"/>
              </a:rPr>
              <a:t>Final Data frame after Extract &amp; Cleaning</a:t>
            </a:r>
          </a:p>
          <a:p>
            <a:pPr algn="ctr">
              <a:lnSpc>
                <a:spcPts val="5184"/>
              </a:lnSpc>
            </a:pPr>
            <a:endParaRPr lang="en-US" sz="4800" spc="158">
              <a:solidFill>
                <a:srgbClr val="000000"/>
              </a:solidFill>
              <a:latin typeface="Dream Avenue"/>
            </a:endParaRPr>
          </a:p>
        </p:txBody>
      </p:sp>
      <p:sp>
        <p:nvSpPr>
          <p:cNvPr id="9" name="TextBox 9"/>
          <p:cNvSpPr txBox="1"/>
          <p:nvPr/>
        </p:nvSpPr>
        <p:spPr>
          <a:xfrm>
            <a:off x="2479571" y="1135967"/>
            <a:ext cx="15192954" cy="1387475"/>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II: Data set extraction</a:t>
            </a:r>
          </a:p>
          <a:p>
            <a:pPr marL="0" lvl="0" indent="0" algn="just">
              <a:lnSpc>
                <a:spcPts val="2799"/>
              </a:lnSpc>
              <a:spcBef>
                <a:spcPct val="0"/>
              </a:spcBef>
            </a:pPr>
            <a:r>
              <a:rPr lang="en-US" sz="1999">
                <a:solidFill>
                  <a:srgbClr val="010101"/>
                </a:solidFill>
                <a:latin typeface="Lora"/>
              </a:rPr>
              <a:t>Now structurally took the dataset on a Separate Excel Sheet and made a Final Datasheet. Then we import that Final Dataset on Colabortory for further experiments. We remove the unnecessary rows and columns to extract the actual dataset that will give the results. </a:t>
            </a:r>
          </a:p>
        </p:txBody>
      </p:sp>
      <p:pic>
        <p:nvPicPr>
          <p:cNvPr id="11" name="Picture 10">
            <a:extLst>
              <a:ext uri="{FF2B5EF4-FFF2-40B4-BE49-F238E27FC236}">
                <a16:creationId xmlns:a16="http://schemas.microsoft.com/office/drawing/2014/main" id="{E5B8B4C8-379E-2A90-AC47-C3EC20581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284428"/>
            <a:ext cx="7450508" cy="7716202"/>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36990" y="2022800"/>
            <a:ext cx="15478118" cy="7373581"/>
          </a:xfrm>
          <a:custGeom>
            <a:avLst/>
            <a:gdLst/>
            <a:ahLst/>
            <a:cxnLst/>
            <a:rect l="l" t="t" r="r" b="b"/>
            <a:pathLst>
              <a:path w="15478118" h="7373581">
                <a:moveTo>
                  <a:pt x="0" y="0"/>
                </a:moveTo>
                <a:lnTo>
                  <a:pt x="15478117" y="0"/>
                </a:lnTo>
                <a:lnTo>
                  <a:pt x="15478117" y="7373581"/>
                </a:lnTo>
                <a:lnTo>
                  <a:pt x="0" y="7373581"/>
                </a:lnTo>
                <a:lnTo>
                  <a:pt x="0" y="0"/>
                </a:lnTo>
                <a:close/>
              </a:path>
            </a:pathLst>
          </a:custGeom>
          <a:blipFill>
            <a:blip r:embed="rId4"/>
            <a:stretch>
              <a:fillRect l="-2801" r="-2801"/>
            </a:stretch>
          </a:blipFill>
        </p:spPr>
      </p:sp>
      <p:sp>
        <p:nvSpPr>
          <p:cNvPr id="8" name="TextBox 8"/>
          <p:cNvSpPr txBox="1"/>
          <p:nvPr/>
        </p:nvSpPr>
        <p:spPr>
          <a:xfrm>
            <a:off x="2479571" y="770323"/>
            <a:ext cx="15192954" cy="1387475"/>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III– Dataset upload on Colab &amp; print the data frame:</a:t>
            </a:r>
          </a:p>
          <a:p>
            <a:pPr algn="just">
              <a:lnSpc>
                <a:spcPts val="2799"/>
              </a:lnSpc>
            </a:pPr>
            <a:r>
              <a:rPr lang="en-US" sz="1999">
                <a:solidFill>
                  <a:srgbClr val="010101"/>
                </a:solidFill>
                <a:latin typeface="Lora"/>
              </a:rPr>
              <a:t>First, we’ve to convert the Excel sheet to a .csv file and then upload it on Google Drive. After uploading the file, we open the Colab Library and print the dataset</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446496" y="2326115"/>
            <a:ext cx="13259104" cy="7182584"/>
          </a:xfrm>
          <a:custGeom>
            <a:avLst/>
            <a:gdLst/>
            <a:ahLst/>
            <a:cxnLst/>
            <a:rect l="l" t="t" r="r" b="b"/>
            <a:pathLst>
              <a:path w="13259104" h="7182584">
                <a:moveTo>
                  <a:pt x="0" y="0"/>
                </a:moveTo>
                <a:lnTo>
                  <a:pt x="13259104" y="0"/>
                </a:lnTo>
                <a:lnTo>
                  <a:pt x="13259104" y="7182584"/>
                </a:lnTo>
                <a:lnTo>
                  <a:pt x="0" y="7182584"/>
                </a:lnTo>
                <a:lnTo>
                  <a:pt x="0" y="0"/>
                </a:lnTo>
                <a:close/>
              </a:path>
            </a:pathLst>
          </a:custGeom>
          <a:blipFill>
            <a:blip r:embed="rId4"/>
            <a:stretch>
              <a:fillRect/>
            </a:stretch>
          </a:blipFill>
        </p:spPr>
      </p:sp>
      <p:sp>
        <p:nvSpPr>
          <p:cNvPr id="8" name="TextBox 8"/>
          <p:cNvSpPr txBox="1"/>
          <p:nvPr/>
        </p:nvSpPr>
        <p:spPr>
          <a:xfrm>
            <a:off x="2479571" y="770323"/>
            <a:ext cx="15192954" cy="1387475"/>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IV- replace the missing values by the mean value of the parameter:</a:t>
            </a:r>
          </a:p>
          <a:p>
            <a:pPr algn="just">
              <a:lnSpc>
                <a:spcPts val="2799"/>
              </a:lnSpc>
            </a:pPr>
            <a:r>
              <a:rPr lang="en-US" sz="1999">
                <a:solidFill>
                  <a:srgbClr val="010101"/>
                </a:solidFill>
                <a:latin typeface="Lora"/>
              </a:rPr>
              <a:t>First, we checked how many missing values are there in the data frame. Then we remove the missing values with the mean values of the parameter. After replacing the missing fields</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50479" y="1798174"/>
            <a:ext cx="15451140" cy="7151823"/>
          </a:xfrm>
          <a:custGeom>
            <a:avLst/>
            <a:gdLst/>
            <a:ahLst/>
            <a:cxnLst/>
            <a:rect l="l" t="t" r="r" b="b"/>
            <a:pathLst>
              <a:path w="15451140" h="7151823">
                <a:moveTo>
                  <a:pt x="0" y="0"/>
                </a:moveTo>
                <a:lnTo>
                  <a:pt x="15451139" y="0"/>
                </a:lnTo>
                <a:lnTo>
                  <a:pt x="15451139" y="7151823"/>
                </a:lnTo>
                <a:lnTo>
                  <a:pt x="0" y="7151823"/>
                </a:lnTo>
                <a:lnTo>
                  <a:pt x="0" y="0"/>
                </a:lnTo>
                <a:close/>
              </a:path>
            </a:pathLst>
          </a:custGeom>
          <a:blipFill>
            <a:blip r:embed="rId4"/>
            <a:stretch>
              <a:fillRect/>
            </a:stretch>
          </a:blipFill>
        </p:spPr>
      </p:sp>
      <p:sp>
        <p:nvSpPr>
          <p:cNvPr id="8" name="TextBox 8"/>
          <p:cNvSpPr txBox="1"/>
          <p:nvPr/>
        </p:nvSpPr>
        <p:spPr>
          <a:xfrm>
            <a:off x="2479571" y="770323"/>
            <a:ext cx="15192954" cy="1035050"/>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V - print WQI Values for each row:</a:t>
            </a:r>
          </a:p>
          <a:p>
            <a:pPr algn="just">
              <a:lnSpc>
                <a:spcPts val="2799"/>
              </a:lnSpc>
            </a:pPr>
            <a:r>
              <a:rPr lang="en-US" sz="1999">
                <a:solidFill>
                  <a:srgbClr val="010101"/>
                </a:solidFill>
                <a:latin typeface="Lora"/>
              </a:rPr>
              <a:t>Here, we get all WQI values for each row according to the WQI formula we described above.</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093407" y="2450903"/>
            <a:ext cx="13965282" cy="6476831"/>
          </a:xfrm>
          <a:custGeom>
            <a:avLst/>
            <a:gdLst/>
            <a:ahLst/>
            <a:cxnLst/>
            <a:rect l="l" t="t" r="r" b="b"/>
            <a:pathLst>
              <a:path w="13965282" h="6476831">
                <a:moveTo>
                  <a:pt x="0" y="0"/>
                </a:moveTo>
                <a:lnTo>
                  <a:pt x="13965283" y="0"/>
                </a:lnTo>
                <a:lnTo>
                  <a:pt x="13965283" y="6476831"/>
                </a:lnTo>
                <a:lnTo>
                  <a:pt x="0" y="6476831"/>
                </a:lnTo>
                <a:lnTo>
                  <a:pt x="0" y="0"/>
                </a:lnTo>
                <a:close/>
              </a:path>
            </a:pathLst>
          </a:custGeom>
          <a:blipFill>
            <a:blip r:embed="rId4"/>
            <a:stretch>
              <a:fillRect/>
            </a:stretch>
          </a:blipFill>
        </p:spPr>
      </p:sp>
      <p:sp>
        <p:nvSpPr>
          <p:cNvPr id="8" name="TextBox 8"/>
          <p:cNvSpPr txBox="1"/>
          <p:nvPr/>
        </p:nvSpPr>
        <p:spPr>
          <a:xfrm>
            <a:off x="2479571" y="990600"/>
            <a:ext cx="15192954" cy="930276"/>
          </a:xfrm>
          <a:prstGeom prst="rect">
            <a:avLst/>
          </a:prstGeom>
        </p:spPr>
        <p:txBody>
          <a:bodyPr lIns="0" tIns="0" rIns="0" bIns="0" rtlCol="0" anchor="t">
            <a:spAutoFit/>
          </a:bodyPr>
          <a:lstStyle/>
          <a:p>
            <a:pPr algn="just">
              <a:lnSpc>
                <a:spcPts val="3499"/>
              </a:lnSpc>
            </a:pPr>
            <a:r>
              <a:rPr lang="en-US" sz="2499">
                <a:solidFill>
                  <a:srgbClr val="010101"/>
                </a:solidFill>
                <a:latin typeface="Lora Bold Italics"/>
              </a:rPr>
              <a:t>Here, we obtained the graph of WQI values for each row.</a:t>
            </a:r>
          </a:p>
          <a:p>
            <a:pPr marL="0" lvl="0" indent="0" algn="just">
              <a:lnSpc>
                <a:spcPts val="4199"/>
              </a:lnSpc>
              <a:spcBef>
                <a:spcPct val="0"/>
              </a:spcBef>
            </a:pPr>
            <a:endParaRPr lang="en-US" sz="2499">
              <a:solidFill>
                <a:srgbClr val="010101"/>
              </a:solidFill>
              <a:latin typeface="Lora Bold Italics"/>
            </a:endParaRPr>
          </a:p>
        </p:txBody>
      </p:sp>
      <p:sp>
        <p:nvSpPr>
          <p:cNvPr id="12" name="TextBox 11">
            <a:extLst>
              <a:ext uri="{FF2B5EF4-FFF2-40B4-BE49-F238E27FC236}">
                <a16:creationId xmlns:a16="http://schemas.microsoft.com/office/drawing/2014/main" id="{B2EA3D0C-F325-6207-6484-4210B96BDDC9}"/>
              </a:ext>
            </a:extLst>
          </p:cNvPr>
          <p:cNvSpPr txBox="1"/>
          <p:nvPr/>
        </p:nvSpPr>
        <p:spPr>
          <a:xfrm>
            <a:off x="2956791" y="8927734"/>
            <a:ext cx="14238514" cy="461665"/>
          </a:xfrm>
          <a:prstGeom prst="rect">
            <a:avLst/>
          </a:prstGeom>
          <a:noFill/>
        </p:spPr>
        <p:txBody>
          <a:bodyPr wrap="square">
            <a:spAutoFit/>
          </a:bodyPr>
          <a:lstStyle/>
          <a:p>
            <a:r>
              <a:rPr lang="en-IN" sz="2400" dirty="0"/>
              <a:t>After WQI calculation, we obtained the water quality is increased in Uttar Pradesh and decreased in West Bengal.</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358406" y="1885649"/>
            <a:ext cx="13435284" cy="7959350"/>
          </a:xfrm>
          <a:custGeom>
            <a:avLst/>
            <a:gdLst/>
            <a:ahLst/>
            <a:cxnLst/>
            <a:rect l="l" t="t" r="r" b="b"/>
            <a:pathLst>
              <a:path w="13435284" h="7959350">
                <a:moveTo>
                  <a:pt x="0" y="0"/>
                </a:moveTo>
                <a:lnTo>
                  <a:pt x="13435285" y="0"/>
                </a:lnTo>
                <a:lnTo>
                  <a:pt x="13435285" y="7959351"/>
                </a:lnTo>
                <a:lnTo>
                  <a:pt x="0" y="7959351"/>
                </a:lnTo>
                <a:lnTo>
                  <a:pt x="0" y="0"/>
                </a:lnTo>
                <a:close/>
              </a:path>
            </a:pathLst>
          </a:custGeom>
          <a:blipFill>
            <a:blip r:embed="rId4"/>
            <a:stretch>
              <a:fillRect/>
            </a:stretch>
          </a:blipFill>
        </p:spPr>
      </p:sp>
      <p:sp>
        <p:nvSpPr>
          <p:cNvPr id="8" name="TextBox 8"/>
          <p:cNvSpPr txBox="1"/>
          <p:nvPr/>
        </p:nvSpPr>
        <p:spPr>
          <a:xfrm>
            <a:off x="2479571" y="770323"/>
            <a:ext cx="15192954" cy="1035050"/>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VI – print the function to classify water quality based on WQI</a:t>
            </a:r>
          </a:p>
          <a:p>
            <a:pPr algn="just">
              <a:lnSpc>
                <a:spcPts val="2799"/>
              </a:lnSpc>
            </a:pPr>
            <a:r>
              <a:rPr lang="en-US" sz="1999">
                <a:solidFill>
                  <a:srgbClr val="010101"/>
                </a:solidFill>
                <a:latin typeface="Lora"/>
              </a:rPr>
              <a:t>Now, we can classify the quality(fair, good, marginal, poor) of the water based on the above WQI values. </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479571" y="2157798"/>
            <a:ext cx="16076690" cy="6804710"/>
          </a:xfrm>
          <a:custGeom>
            <a:avLst/>
            <a:gdLst/>
            <a:ahLst/>
            <a:cxnLst/>
            <a:rect l="l" t="t" r="r" b="b"/>
            <a:pathLst>
              <a:path w="16076690" h="6804710">
                <a:moveTo>
                  <a:pt x="0" y="0"/>
                </a:moveTo>
                <a:lnTo>
                  <a:pt x="16076690" y="0"/>
                </a:lnTo>
                <a:lnTo>
                  <a:pt x="16076690" y="6804710"/>
                </a:lnTo>
                <a:lnTo>
                  <a:pt x="0" y="6804710"/>
                </a:lnTo>
                <a:lnTo>
                  <a:pt x="0" y="0"/>
                </a:lnTo>
                <a:close/>
              </a:path>
            </a:pathLst>
          </a:custGeom>
          <a:blipFill>
            <a:blip r:embed="rId4"/>
            <a:stretch>
              <a:fillRect/>
            </a:stretch>
          </a:blipFill>
        </p:spPr>
      </p:sp>
      <p:sp>
        <p:nvSpPr>
          <p:cNvPr id="8" name="TextBox 8"/>
          <p:cNvSpPr txBox="1"/>
          <p:nvPr/>
        </p:nvSpPr>
        <p:spPr>
          <a:xfrm>
            <a:off x="2479571" y="770323"/>
            <a:ext cx="15192954" cy="1387475"/>
          </a:xfrm>
          <a:prstGeom prst="rect">
            <a:avLst/>
          </a:prstGeom>
        </p:spPr>
        <p:txBody>
          <a:bodyPr lIns="0" tIns="0" rIns="0" bIns="0" rtlCol="0" anchor="t">
            <a:spAutoFit/>
          </a:bodyPr>
          <a:lstStyle/>
          <a:p>
            <a:pPr algn="just">
              <a:lnSpc>
                <a:spcPts val="2799"/>
              </a:lnSpc>
            </a:pPr>
            <a:r>
              <a:rPr lang="en-US" sz="1999">
                <a:solidFill>
                  <a:srgbClr val="010101"/>
                </a:solidFill>
                <a:latin typeface="Lora Bold Italics"/>
              </a:rPr>
              <a:t>STEP VII– Splitting the dataset into feature &amp; target variables</a:t>
            </a:r>
          </a:p>
          <a:p>
            <a:pPr algn="just">
              <a:lnSpc>
                <a:spcPts val="2799"/>
              </a:lnSpc>
            </a:pPr>
            <a:r>
              <a:rPr lang="en-US" sz="1999">
                <a:solidFill>
                  <a:srgbClr val="010101"/>
                </a:solidFill>
                <a:latin typeface="Lora"/>
              </a:rPr>
              <a:t>Here, we split the dataset into two datasets- i) Training Dataset, ii) Testing Dataset. </a:t>
            </a:r>
          </a:p>
          <a:p>
            <a:pPr algn="just">
              <a:lnSpc>
                <a:spcPts val="2799"/>
              </a:lnSpc>
            </a:pPr>
            <a:r>
              <a:rPr lang="en-US" sz="1999">
                <a:solidFill>
                  <a:srgbClr val="010101"/>
                </a:solidFill>
                <a:latin typeface="Lora"/>
              </a:rPr>
              <a:t>We take 80% of the actual dataset for training and 20% is used for testing.</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9F8"/>
        </a:solidFill>
        <a:effectLst/>
      </p:bgPr>
    </p:bg>
    <p:spTree>
      <p:nvGrpSpPr>
        <p:cNvPr id="1" name=""/>
        <p:cNvGrpSpPr/>
        <p:nvPr/>
      </p:nvGrpSpPr>
      <p:grpSpPr>
        <a:xfrm>
          <a:off x="0" y="0"/>
          <a:ext cx="0" cy="0"/>
          <a:chOff x="0" y="0"/>
          <a:chExt cx="0" cy="0"/>
        </a:xfrm>
      </p:grpSpPr>
      <p:sp>
        <p:nvSpPr>
          <p:cNvPr id="2" name="Freeform 2"/>
          <p:cNvSpPr/>
          <p:nvPr/>
        </p:nvSpPr>
        <p:spPr>
          <a:xfrm>
            <a:off x="2480462" y="1761820"/>
            <a:ext cx="13327075" cy="7496480"/>
          </a:xfrm>
          <a:custGeom>
            <a:avLst/>
            <a:gdLst/>
            <a:ahLst/>
            <a:cxnLst/>
            <a:rect l="l" t="t" r="r" b="b"/>
            <a:pathLst>
              <a:path w="13327075" h="7496480">
                <a:moveTo>
                  <a:pt x="0" y="0"/>
                </a:moveTo>
                <a:lnTo>
                  <a:pt x="13327076" y="0"/>
                </a:lnTo>
                <a:lnTo>
                  <a:pt x="13327076" y="7496480"/>
                </a:lnTo>
                <a:lnTo>
                  <a:pt x="0" y="7496480"/>
                </a:lnTo>
                <a:lnTo>
                  <a:pt x="0" y="0"/>
                </a:lnTo>
                <a:close/>
              </a:path>
            </a:pathLst>
          </a:custGeom>
          <a:blipFill>
            <a:blip r:embed="rId2"/>
            <a:stretch>
              <a:fillRect l="-20596" t="-27037" r="-25613" b="-24630"/>
            </a:stretch>
          </a:blipFill>
        </p:spPr>
      </p:sp>
      <p:sp>
        <p:nvSpPr>
          <p:cNvPr id="3" name="TextBox 3"/>
          <p:cNvSpPr txBox="1"/>
          <p:nvPr/>
        </p:nvSpPr>
        <p:spPr>
          <a:xfrm>
            <a:off x="4584263" y="801326"/>
            <a:ext cx="9119473" cy="426173"/>
          </a:xfrm>
          <a:prstGeom prst="rect">
            <a:avLst/>
          </a:prstGeom>
        </p:spPr>
        <p:txBody>
          <a:bodyPr lIns="0" tIns="0" rIns="0" bIns="0" rtlCol="0" anchor="t">
            <a:spAutoFit/>
          </a:bodyPr>
          <a:lstStyle/>
          <a:p>
            <a:pPr algn="ctr">
              <a:lnSpc>
                <a:spcPts val="3512"/>
              </a:lnSpc>
              <a:spcBef>
                <a:spcPct val="0"/>
              </a:spcBef>
            </a:pPr>
            <a:r>
              <a:rPr lang="en-US" sz="2660" spc="231">
                <a:solidFill>
                  <a:srgbClr val="000000"/>
                </a:solidFill>
                <a:latin typeface="Merriweather Bold Italics"/>
              </a:rPr>
              <a:t>Step VIII – Applying machine learning algorithm</a:t>
            </a:r>
          </a:p>
        </p:txBody>
      </p:sp>
      <p:sp>
        <p:nvSpPr>
          <p:cNvPr id="4" name="TextBox 4"/>
          <p:cNvSpPr txBox="1"/>
          <p:nvPr/>
        </p:nvSpPr>
        <p:spPr>
          <a:xfrm>
            <a:off x="1737479" y="9229725"/>
            <a:ext cx="14813042" cy="900899"/>
          </a:xfrm>
          <a:prstGeom prst="rect">
            <a:avLst/>
          </a:prstGeom>
        </p:spPr>
        <p:txBody>
          <a:bodyPr lIns="0" tIns="0" rIns="0" bIns="0" rtlCol="0" anchor="t">
            <a:spAutoFit/>
          </a:bodyPr>
          <a:lstStyle/>
          <a:p>
            <a:pPr algn="ctr">
              <a:lnSpc>
                <a:spcPts val="3644"/>
              </a:lnSpc>
              <a:spcBef>
                <a:spcPct val="0"/>
              </a:spcBef>
            </a:pPr>
            <a:r>
              <a:rPr lang="en-US" sz="2760" spc="240" dirty="0">
                <a:solidFill>
                  <a:srgbClr val="000000"/>
                </a:solidFill>
                <a:latin typeface="Merriweather Italics"/>
              </a:rPr>
              <a:t>Here we've attached the project work link of Google </a:t>
            </a:r>
            <a:r>
              <a:rPr lang="en-US" sz="2760" spc="240" dirty="0" err="1">
                <a:solidFill>
                  <a:srgbClr val="000000"/>
                </a:solidFill>
                <a:latin typeface="Merriweather Italics"/>
              </a:rPr>
              <a:t>Colab</a:t>
            </a:r>
            <a:r>
              <a:rPr lang="en-US" sz="2760" spc="240" dirty="0">
                <a:solidFill>
                  <a:srgbClr val="000000"/>
                </a:solidFill>
                <a:latin typeface="Merriweather Italics"/>
              </a:rPr>
              <a:t>  link:-</a:t>
            </a:r>
            <a:r>
              <a:rPr lang="en-US" sz="2760" spc="240" dirty="0" err="1">
                <a:solidFill>
                  <a:srgbClr val="000000"/>
                </a:solidFill>
                <a:latin typeface="Merriweather Italics"/>
                <a:hlinkClick r:id="rId3"/>
              </a:rPr>
              <a:t>Colab</a:t>
            </a:r>
            <a:r>
              <a:rPr lang="en-US" sz="2760" spc="240" dirty="0">
                <a:solidFill>
                  <a:srgbClr val="000000"/>
                </a:solidFill>
                <a:latin typeface="Merriweather Italics"/>
                <a:hlinkClick r:id="rId3"/>
              </a:rPr>
              <a:t> Link</a:t>
            </a:r>
            <a:endParaRPr lang="en-US" sz="2760" spc="240" dirty="0">
              <a:solidFill>
                <a:srgbClr val="000000"/>
              </a:solidFill>
              <a:latin typeface="Merriweather Italics"/>
            </a:endParaRPr>
          </a:p>
          <a:p>
            <a:pPr algn="ctr">
              <a:lnSpc>
                <a:spcPts val="3644"/>
              </a:lnSpc>
              <a:spcBef>
                <a:spcPct val="0"/>
              </a:spcBef>
            </a:pPr>
            <a:endParaRPr lang="en-US" sz="2760" spc="240" dirty="0">
              <a:solidFill>
                <a:srgbClr val="000000"/>
              </a:solidFill>
              <a:latin typeface="Merriweather Italics"/>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H="1" flipV="1">
            <a:off x="13939027" y="2502412"/>
            <a:ext cx="0" cy="7323812"/>
          </a:xfrm>
          <a:prstGeom prst="line">
            <a:avLst/>
          </a:prstGeom>
          <a:ln w="19050" cap="flat">
            <a:solidFill>
              <a:srgbClr val="000000"/>
            </a:solidFill>
            <a:prstDash val="solid"/>
            <a:headEnd type="none" w="sm" len="sm"/>
            <a:tailEnd type="none" w="sm" len="sm"/>
          </a:ln>
        </p:spPr>
      </p:sp>
      <p:sp>
        <p:nvSpPr>
          <p:cNvPr id="3" name="AutoShape 3"/>
          <p:cNvSpPr/>
          <p:nvPr/>
        </p:nvSpPr>
        <p:spPr>
          <a:xfrm flipH="1" flipV="1">
            <a:off x="4753780" y="2509159"/>
            <a:ext cx="0" cy="7323812"/>
          </a:xfrm>
          <a:prstGeom prst="line">
            <a:avLst/>
          </a:prstGeom>
          <a:ln w="19050" cap="flat">
            <a:solidFill>
              <a:srgbClr val="000000"/>
            </a:solidFill>
            <a:prstDash val="solid"/>
            <a:headEnd type="none" w="sm" len="sm"/>
            <a:tailEnd type="none" w="sm" len="sm"/>
          </a:ln>
        </p:spPr>
      </p:sp>
      <p:sp>
        <p:nvSpPr>
          <p:cNvPr id="4" name="Freeform 4"/>
          <p:cNvSpPr/>
          <p:nvPr/>
        </p:nvSpPr>
        <p:spPr>
          <a:xfrm>
            <a:off x="3249219" y="4579848"/>
            <a:ext cx="3022615" cy="1247879"/>
          </a:xfrm>
          <a:custGeom>
            <a:avLst/>
            <a:gdLst/>
            <a:ahLst/>
            <a:cxnLst/>
            <a:rect l="l" t="t" r="r" b="b"/>
            <a:pathLst>
              <a:path w="3022615" h="1247879">
                <a:moveTo>
                  <a:pt x="0" y="0"/>
                </a:moveTo>
                <a:lnTo>
                  <a:pt x="3022615" y="0"/>
                </a:lnTo>
                <a:lnTo>
                  <a:pt x="3022615" y="1247879"/>
                </a:lnTo>
                <a:lnTo>
                  <a:pt x="0" y="1247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604407" y="6003144"/>
            <a:ext cx="2117951" cy="874391"/>
          </a:xfrm>
          <a:custGeom>
            <a:avLst/>
            <a:gdLst/>
            <a:ahLst/>
            <a:cxnLst/>
            <a:rect l="l" t="t" r="r" b="b"/>
            <a:pathLst>
              <a:path w="2117951" h="874391">
                <a:moveTo>
                  <a:pt x="0" y="0"/>
                </a:moveTo>
                <a:lnTo>
                  <a:pt x="2117951" y="0"/>
                </a:lnTo>
                <a:lnTo>
                  <a:pt x="2117951" y="874390"/>
                </a:lnTo>
                <a:lnTo>
                  <a:pt x="0" y="874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604407" y="7305870"/>
            <a:ext cx="2134361" cy="881166"/>
          </a:xfrm>
          <a:custGeom>
            <a:avLst/>
            <a:gdLst/>
            <a:ahLst/>
            <a:cxnLst/>
            <a:rect l="l" t="t" r="r" b="b"/>
            <a:pathLst>
              <a:path w="2134361" h="881166">
                <a:moveTo>
                  <a:pt x="0" y="0"/>
                </a:moveTo>
                <a:lnTo>
                  <a:pt x="2134361" y="0"/>
                </a:lnTo>
                <a:lnTo>
                  <a:pt x="2134361" y="881166"/>
                </a:lnTo>
                <a:lnTo>
                  <a:pt x="0" y="881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570125" y="5785395"/>
            <a:ext cx="2080936" cy="859109"/>
          </a:xfrm>
          <a:custGeom>
            <a:avLst/>
            <a:gdLst/>
            <a:ahLst/>
            <a:cxnLst/>
            <a:rect l="l" t="t" r="r" b="b"/>
            <a:pathLst>
              <a:path w="2080936" h="859109">
                <a:moveTo>
                  <a:pt x="0" y="0"/>
                </a:moveTo>
                <a:lnTo>
                  <a:pt x="2080936" y="0"/>
                </a:lnTo>
                <a:lnTo>
                  <a:pt x="2080936" y="859109"/>
                </a:lnTo>
                <a:lnTo>
                  <a:pt x="0" y="859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016166" y="4481778"/>
            <a:ext cx="3022615" cy="1247879"/>
          </a:xfrm>
          <a:custGeom>
            <a:avLst/>
            <a:gdLst/>
            <a:ahLst/>
            <a:cxnLst/>
            <a:rect l="l" t="t" r="r" b="b"/>
            <a:pathLst>
              <a:path w="3022615" h="1247879">
                <a:moveTo>
                  <a:pt x="0" y="0"/>
                </a:moveTo>
                <a:lnTo>
                  <a:pt x="3022615" y="0"/>
                </a:lnTo>
                <a:lnTo>
                  <a:pt x="3022615" y="1247879"/>
                </a:lnTo>
                <a:lnTo>
                  <a:pt x="0" y="1247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604407" y="8573936"/>
            <a:ext cx="2117951" cy="874391"/>
          </a:xfrm>
          <a:custGeom>
            <a:avLst/>
            <a:gdLst/>
            <a:ahLst/>
            <a:cxnLst/>
            <a:rect l="l" t="t" r="r" b="b"/>
            <a:pathLst>
              <a:path w="2117951" h="874391">
                <a:moveTo>
                  <a:pt x="0" y="0"/>
                </a:moveTo>
                <a:lnTo>
                  <a:pt x="2117951" y="0"/>
                </a:lnTo>
                <a:lnTo>
                  <a:pt x="2117951" y="874391"/>
                </a:lnTo>
                <a:lnTo>
                  <a:pt x="0" y="874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a:off x="4760526" y="2502412"/>
            <a:ext cx="9171754" cy="6747"/>
          </a:xfrm>
          <a:prstGeom prst="line">
            <a:avLst/>
          </a:prstGeom>
          <a:ln w="19050" cap="flat">
            <a:solidFill>
              <a:srgbClr val="000000"/>
            </a:solidFill>
            <a:prstDash val="solid"/>
            <a:headEnd type="none" w="sm" len="sm"/>
            <a:tailEnd type="none" w="sm" len="sm"/>
          </a:ln>
        </p:spPr>
      </p:sp>
      <p:sp>
        <p:nvSpPr>
          <p:cNvPr id="11" name="Freeform 11"/>
          <p:cNvSpPr/>
          <p:nvPr/>
        </p:nvSpPr>
        <p:spPr>
          <a:xfrm>
            <a:off x="6864710" y="1882602"/>
            <a:ext cx="5526985" cy="1334141"/>
          </a:xfrm>
          <a:custGeom>
            <a:avLst/>
            <a:gdLst/>
            <a:ahLst/>
            <a:cxnLst/>
            <a:rect l="l" t="t" r="r" b="b"/>
            <a:pathLst>
              <a:path w="5526985" h="1334141">
                <a:moveTo>
                  <a:pt x="0" y="0"/>
                </a:moveTo>
                <a:lnTo>
                  <a:pt x="5526984" y="0"/>
                </a:lnTo>
                <a:lnTo>
                  <a:pt x="5526984" y="1334140"/>
                </a:lnTo>
                <a:lnTo>
                  <a:pt x="0" y="1334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570125" y="6994692"/>
            <a:ext cx="2080936" cy="859109"/>
          </a:xfrm>
          <a:custGeom>
            <a:avLst/>
            <a:gdLst/>
            <a:ahLst/>
            <a:cxnLst/>
            <a:rect l="l" t="t" r="r" b="b"/>
            <a:pathLst>
              <a:path w="2080936" h="859109">
                <a:moveTo>
                  <a:pt x="0" y="0"/>
                </a:moveTo>
                <a:lnTo>
                  <a:pt x="2080936" y="0"/>
                </a:lnTo>
                <a:lnTo>
                  <a:pt x="2080936" y="859109"/>
                </a:lnTo>
                <a:lnTo>
                  <a:pt x="0" y="859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570125" y="8144381"/>
            <a:ext cx="2080936" cy="859109"/>
          </a:xfrm>
          <a:custGeom>
            <a:avLst/>
            <a:gdLst/>
            <a:ahLst/>
            <a:cxnLst/>
            <a:rect l="l" t="t" r="r" b="b"/>
            <a:pathLst>
              <a:path w="2080936" h="859109">
                <a:moveTo>
                  <a:pt x="0" y="0"/>
                </a:moveTo>
                <a:lnTo>
                  <a:pt x="2080936" y="0"/>
                </a:lnTo>
                <a:lnTo>
                  <a:pt x="2080936" y="859109"/>
                </a:lnTo>
                <a:lnTo>
                  <a:pt x="0" y="859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570125" y="9213157"/>
            <a:ext cx="2080936" cy="859109"/>
          </a:xfrm>
          <a:custGeom>
            <a:avLst/>
            <a:gdLst/>
            <a:ahLst/>
            <a:cxnLst/>
            <a:rect l="l" t="t" r="r" b="b"/>
            <a:pathLst>
              <a:path w="2080936" h="859109">
                <a:moveTo>
                  <a:pt x="0" y="0"/>
                </a:moveTo>
                <a:lnTo>
                  <a:pt x="2080936" y="0"/>
                </a:lnTo>
                <a:lnTo>
                  <a:pt x="2080936" y="859109"/>
                </a:lnTo>
                <a:lnTo>
                  <a:pt x="0" y="859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760526" y="6282320"/>
            <a:ext cx="724369" cy="362185"/>
            <a:chOff x="0" y="0"/>
            <a:chExt cx="812800" cy="406400"/>
          </a:xfrm>
        </p:grpSpPr>
        <p:sp>
          <p:nvSpPr>
            <p:cNvPr id="16" name="Freeform 1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433728"/>
            </a:solidFill>
          </p:spPr>
        </p:sp>
        <p:sp>
          <p:nvSpPr>
            <p:cNvPr id="17" name="TextBox 17"/>
            <p:cNvSpPr txBox="1"/>
            <p:nvPr/>
          </p:nvSpPr>
          <p:spPr>
            <a:xfrm>
              <a:off x="177800" y="-38100"/>
              <a:ext cx="558800" cy="444500"/>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7115715" y="1986338"/>
            <a:ext cx="4802473" cy="1114996"/>
          </a:xfrm>
          <a:prstGeom prst="rect">
            <a:avLst/>
          </a:prstGeom>
        </p:spPr>
        <p:txBody>
          <a:bodyPr lIns="0" tIns="0" rIns="0" bIns="0" rtlCol="0" anchor="t">
            <a:spAutoFit/>
          </a:bodyPr>
          <a:lstStyle/>
          <a:p>
            <a:pPr algn="ctr">
              <a:lnSpc>
                <a:spcPts val="4360"/>
              </a:lnSpc>
            </a:pPr>
            <a:r>
              <a:rPr lang="en-US" sz="3824" spc="290">
                <a:solidFill>
                  <a:srgbClr val="FCF9F8"/>
                </a:solidFill>
                <a:latin typeface="Merriweather Bold"/>
              </a:rPr>
              <a:t> Evaluation Metrics</a:t>
            </a:r>
          </a:p>
        </p:txBody>
      </p:sp>
      <p:sp>
        <p:nvSpPr>
          <p:cNvPr id="19" name="TextBox 19"/>
          <p:cNvSpPr txBox="1"/>
          <p:nvPr/>
        </p:nvSpPr>
        <p:spPr>
          <a:xfrm>
            <a:off x="3249219" y="4905615"/>
            <a:ext cx="3022615" cy="43815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Cooper BT Bold"/>
              </a:rPr>
              <a:t>For Regression</a:t>
            </a:r>
          </a:p>
        </p:txBody>
      </p:sp>
      <p:sp>
        <p:nvSpPr>
          <p:cNvPr id="20" name="TextBox 20"/>
          <p:cNvSpPr txBox="1"/>
          <p:nvPr/>
        </p:nvSpPr>
        <p:spPr>
          <a:xfrm>
            <a:off x="12016166" y="4899570"/>
            <a:ext cx="3022615" cy="43815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Cooper BT Bold"/>
              </a:rPr>
              <a:t>For Classification</a:t>
            </a:r>
          </a:p>
        </p:txBody>
      </p:sp>
      <p:sp>
        <p:nvSpPr>
          <p:cNvPr id="21" name="TextBox 21"/>
          <p:cNvSpPr txBox="1"/>
          <p:nvPr/>
        </p:nvSpPr>
        <p:spPr>
          <a:xfrm>
            <a:off x="5643351" y="6175759"/>
            <a:ext cx="2029911" cy="420115"/>
          </a:xfrm>
          <a:prstGeom prst="rect">
            <a:avLst/>
          </a:prstGeom>
        </p:spPr>
        <p:txBody>
          <a:bodyPr wrap="square" lIns="0" tIns="0" rIns="0" bIns="0" rtlCol="0" anchor="t">
            <a:spAutoFit/>
          </a:bodyPr>
          <a:lstStyle/>
          <a:p>
            <a:pPr algn="ctr">
              <a:lnSpc>
                <a:spcPts val="3569"/>
              </a:lnSpc>
              <a:spcBef>
                <a:spcPct val="0"/>
              </a:spcBef>
            </a:pPr>
            <a:r>
              <a:rPr lang="en-US" sz="2549" dirty="0">
                <a:solidFill>
                  <a:srgbClr val="000000"/>
                </a:solidFill>
                <a:latin typeface="Playfair Display Bold"/>
              </a:rPr>
              <a:t>R2 Squared</a:t>
            </a:r>
          </a:p>
        </p:txBody>
      </p:sp>
      <p:sp>
        <p:nvSpPr>
          <p:cNvPr id="22" name="TextBox 22"/>
          <p:cNvSpPr txBox="1"/>
          <p:nvPr/>
        </p:nvSpPr>
        <p:spPr>
          <a:xfrm>
            <a:off x="6310888" y="7508568"/>
            <a:ext cx="721400" cy="43053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Playfair Display Bold"/>
              </a:rPr>
              <a:t>MAE</a:t>
            </a:r>
          </a:p>
        </p:txBody>
      </p:sp>
      <p:sp>
        <p:nvSpPr>
          <p:cNvPr id="23" name="TextBox 23"/>
          <p:cNvSpPr txBox="1"/>
          <p:nvPr/>
        </p:nvSpPr>
        <p:spPr>
          <a:xfrm>
            <a:off x="6324282" y="8765606"/>
            <a:ext cx="694611" cy="43053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Playfair Display Bold"/>
              </a:rPr>
              <a:t>MSE</a:t>
            </a:r>
          </a:p>
        </p:txBody>
      </p:sp>
      <p:sp>
        <p:nvSpPr>
          <p:cNvPr id="24" name="TextBox 24"/>
          <p:cNvSpPr txBox="1"/>
          <p:nvPr/>
        </p:nvSpPr>
        <p:spPr>
          <a:xfrm>
            <a:off x="10871193" y="6003980"/>
            <a:ext cx="1381244" cy="430530"/>
          </a:xfrm>
          <a:prstGeom prst="rect">
            <a:avLst/>
          </a:prstGeom>
        </p:spPr>
        <p:txBody>
          <a:bodyPr lIns="0" tIns="0" rIns="0" bIns="0" rtlCol="0" anchor="t">
            <a:spAutoFit/>
          </a:bodyPr>
          <a:lstStyle/>
          <a:p>
            <a:pPr algn="ctr">
              <a:lnSpc>
                <a:spcPts val="3569"/>
              </a:lnSpc>
              <a:spcBef>
                <a:spcPct val="0"/>
              </a:spcBef>
            </a:pPr>
            <a:r>
              <a:rPr lang="en-US" sz="2550">
                <a:solidFill>
                  <a:srgbClr val="000000"/>
                </a:solidFill>
                <a:latin typeface="Playfair Display Bold"/>
              </a:rPr>
              <a:t>Accuracy</a:t>
            </a:r>
          </a:p>
        </p:txBody>
      </p:sp>
      <p:sp>
        <p:nvSpPr>
          <p:cNvPr id="25" name="TextBox 25"/>
          <p:cNvSpPr txBox="1"/>
          <p:nvPr/>
        </p:nvSpPr>
        <p:spPr>
          <a:xfrm>
            <a:off x="10821976" y="7156558"/>
            <a:ext cx="1577235" cy="43053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Playfair Display Bold"/>
              </a:rPr>
              <a:t>Precision</a:t>
            </a:r>
          </a:p>
        </p:txBody>
      </p:sp>
      <p:sp>
        <p:nvSpPr>
          <p:cNvPr id="26" name="TextBox 26"/>
          <p:cNvSpPr txBox="1"/>
          <p:nvPr/>
        </p:nvSpPr>
        <p:spPr>
          <a:xfrm>
            <a:off x="10821976" y="8336051"/>
            <a:ext cx="1577235" cy="43053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Playfair Display Bold"/>
              </a:rPr>
              <a:t>Recall</a:t>
            </a:r>
          </a:p>
        </p:txBody>
      </p:sp>
      <p:sp>
        <p:nvSpPr>
          <p:cNvPr id="27" name="TextBox 27"/>
          <p:cNvSpPr txBox="1"/>
          <p:nvPr/>
        </p:nvSpPr>
        <p:spPr>
          <a:xfrm>
            <a:off x="10814459" y="9404827"/>
            <a:ext cx="1577235" cy="430530"/>
          </a:xfrm>
          <a:prstGeom prst="rect">
            <a:avLst/>
          </a:prstGeom>
        </p:spPr>
        <p:txBody>
          <a:bodyPr lIns="0" tIns="0" rIns="0" bIns="0" rtlCol="0" anchor="t">
            <a:spAutoFit/>
          </a:bodyPr>
          <a:lstStyle/>
          <a:p>
            <a:pPr algn="ctr">
              <a:lnSpc>
                <a:spcPts val="3569"/>
              </a:lnSpc>
              <a:spcBef>
                <a:spcPct val="0"/>
              </a:spcBef>
            </a:pPr>
            <a:r>
              <a:rPr lang="en-US" sz="2549">
                <a:solidFill>
                  <a:srgbClr val="000000"/>
                </a:solidFill>
                <a:latin typeface="Playfair Display Bold"/>
              </a:rPr>
              <a:t>F1 Score</a:t>
            </a:r>
          </a:p>
        </p:txBody>
      </p:sp>
      <p:grpSp>
        <p:nvGrpSpPr>
          <p:cNvPr id="28" name="Group 28"/>
          <p:cNvGrpSpPr/>
          <p:nvPr/>
        </p:nvGrpSpPr>
        <p:grpSpPr>
          <a:xfrm>
            <a:off x="4760526" y="7584702"/>
            <a:ext cx="724369" cy="362185"/>
            <a:chOff x="0" y="0"/>
            <a:chExt cx="812800" cy="406400"/>
          </a:xfrm>
        </p:grpSpPr>
        <p:sp>
          <p:nvSpPr>
            <p:cNvPr id="29" name="Freeform 2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433728"/>
            </a:solidFill>
          </p:spPr>
        </p:sp>
        <p:sp>
          <p:nvSpPr>
            <p:cNvPr id="30" name="TextBox 30"/>
            <p:cNvSpPr txBox="1"/>
            <p:nvPr/>
          </p:nvSpPr>
          <p:spPr>
            <a:xfrm>
              <a:off x="177800" y="-38100"/>
              <a:ext cx="558800" cy="444500"/>
            </a:xfrm>
            <a:prstGeom prst="rect">
              <a:avLst/>
            </a:prstGeom>
          </p:spPr>
          <p:txBody>
            <a:bodyPr lIns="50800" tIns="50800" rIns="50800" bIns="50800" rtlCol="0" anchor="ctr"/>
            <a:lstStyle/>
            <a:p>
              <a:pPr algn="ctr">
                <a:lnSpc>
                  <a:spcPts val="2520"/>
                </a:lnSpc>
              </a:pPr>
              <a:endParaRPr/>
            </a:p>
          </p:txBody>
        </p:sp>
      </p:grpSp>
      <p:grpSp>
        <p:nvGrpSpPr>
          <p:cNvPr id="31" name="Group 31"/>
          <p:cNvGrpSpPr/>
          <p:nvPr/>
        </p:nvGrpSpPr>
        <p:grpSpPr>
          <a:xfrm>
            <a:off x="4760526" y="8764196"/>
            <a:ext cx="724369" cy="362185"/>
            <a:chOff x="0" y="0"/>
            <a:chExt cx="812800" cy="406400"/>
          </a:xfrm>
        </p:grpSpPr>
        <p:sp>
          <p:nvSpPr>
            <p:cNvPr id="32" name="Freeform 3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433728"/>
            </a:solidFill>
          </p:spPr>
        </p:sp>
        <p:sp>
          <p:nvSpPr>
            <p:cNvPr id="33" name="TextBox 33"/>
            <p:cNvSpPr txBox="1"/>
            <p:nvPr/>
          </p:nvSpPr>
          <p:spPr>
            <a:xfrm>
              <a:off x="177800" y="-38100"/>
              <a:ext cx="558800" cy="444500"/>
            </a:xfrm>
            <a:prstGeom prst="rect">
              <a:avLst/>
            </a:prstGeom>
          </p:spPr>
          <p:txBody>
            <a:bodyPr lIns="50800" tIns="50800" rIns="50800" bIns="50800" rtlCol="0" anchor="ctr"/>
            <a:lstStyle/>
            <a:p>
              <a:pPr algn="ctr">
                <a:lnSpc>
                  <a:spcPts val="2520"/>
                </a:lnSpc>
              </a:pPr>
              <a:endParaRPr/>
            </a:p>
          </p:txBody>
        </p:sp>
      </p:grpSp>
      <p:grpSp>
        <p:nvGrpSpPr>
          <p:cNvPr id="34" name="Group 34"/>
          <p:cNvGrpSpPr/>
          <p:nvPr/>
        </p:nvGrpSpPr>
        <p:grpSpPr>
          <a:xfrm rot="-10800000">
            <a:off x="12772504" y="6051605"/>
            <a:ext cx="809614" cy="460268"/>
            <a:chOff x="0" y="0"/>
            <a:chExt cx="812800" cy="462079"/>
          </a:xfrm>
        </p:grpSpPr>
        <p:sp>
          <p:nvSpPr>
            <p:cNvPr id="35" name="Freeform 35"/>
            <p:cNvSpPr/>
            <p:nvPr/>
          </p:nvSpPr>
          <p:spPr>
            <a:xfrm>
              <a:off x="0" y="0"/>
              <a:ext cx="812800" cy="462079"/>
            </a:xfrm>
            <a:custGeom>
              <a:avLst/>
              <a:gdLst/>
              <a:ahLst/>
              <a:cxnLst/>
              <a:rect l="l" t="t" r="r" b="b"/>
              <a:pathLst>
                <a:path w="812800" h="462079">
                  <a:moveTo>
                    <a:pt x="0" y="0"/>
                  </a:moveTo>
                  <a:lnTo>
                    <a:pt x="609600" y="0"/>
                  </a:lnTo>
                  <a:lnTo>
                    <a:pt x="812800" y="231040"/>
                  </a:lnTo>
                  <a:lnTo>
                    <a:pt x="609600" y="462079"/>
                  </a:lnTo>
                  <a:lnTo>
                    <a:pt x="0" y="462079"/>
                  </a:lnTo>
                  <a:lnTo>
                    <a:pt x="203200" y="231040"/>
                  </a:lnTo>
                  <a:lnTo>
                    <a:pt x="0" y="0"/>
                  </a:lnTo>
                  <a:close/>
                </a:path>
              </a:pathLst>
            </a:custGeom>
            <a:solidFill>
              <a:srgbClr val="433728"/>
            </a:solidFill>
          </p:spPr>
        </p:sp>
        <p:sp>
          <p:nvSpPr>
            <p:cNvPr id="36" name="TextBox 36"/>
            <p:cNvSpPr txBox="1"/>
            <p:nvPr/>
          </p:nvSpPr>
          <p:spPr>
            <a:xfrm>
              <a:off x="177800" y="-38100"/>
              <a:ext cx="558800" cy="500179"/>
            </a:xfrm>
            <a:prstGeom prst="rect">
              <a:avLst/>
            </a:prstGeom>
          </p:spPr>
          <p:txBody>
            <a:bodyPr lIns="50800" tIns="50800" rIns="50800" bIns="50800" rtlCol="0" anchor="ctr"/>
            <a:lstStyle/>
            <a:p>
              <a:pPr algn="ctr">
                <a:lnSpc>
                  <a:spcPts val="2520"/>
                </a:lnSpc>
              </a:pPr>
              <a:endParaRPr/>
            </a:p>
          </p:txBody>
        </p:sp>
      </p:grpSp>
      <p:grpSp>
        <p:nvGrpSpPr>
          <p:cNvPr id="37" name="Group 37"/>
          <p:cNvGrpSpPr/>
          <p:nvPr/>
        </p:nvGrpSpPr>
        <p:grpSpPr>
          <a:xfrm rot="-10800000">
            <a:off x="12772504" y="7204183"/>
            <a:ext cx="809614" cy="460268"/>
            <a:chOff x="0" y="0"/>
            <a:chExt cx="812800" cy="462079"/>
          </a:xfrm>
        </p:grpSpPr>
        <p:sp>
          <p:nvSpPr>
            <p:cNvPr id="38" name="Freeform 38"/>
            <p:cNvSpPr/>
            <p:nvPr/>
          </p:nvSpPr>
          <p:spPr>
            <a:xfrm>
              <a:off x="0" y="0"/>
              <a:ext cx="812800" cy="462079"/>
            </a:xfrm>
            <a:custGeom>
              <a:avLst/>
              <a:gdLst/>
              <a:ahLst/>
              <a:cxnLst/>
              <a:rect l="l" t="t" r="r" b="b"/>
              <a:pathLst>
                <a:path w="812800" h="462079">
                  <a:moveTo>
                    <a:pt x="0" y="0"/>
                  </a:moveTo>
                  <a:lnTo>
                    <a:pt x="609600" y="0"/>
                  </a:lnTo>
                  <a:lnTo>
                    <a:pt x="812800" y="231040"/>
                  </a:lnTo>
                  <a:lnTo>
                    <a:pt x="609600" y="462079"/>
                  </a:lnTo>
                  <a:lnTo>
                    <a:pt x="0" y="462079"/>
                  </a:lnTo>
                  <a:lnTo>
                    <a:pt x="203200" y="231040"/>
                  </a:lnTo>
                  <a:lnTo>
                    <a:pt x="0" y="0"/>
                  </a:lnTo>
                  <a:close/>
                </a:path>
              </a:pathLst>
            </a:custGeom>
            <a:solidFill>
              <a:srgbClr val="433728"/>
            </a:solidFill>
          </p:spPr>
        </p:sp>
        <p:sp>
          <p:nvSpPr>
            <p:cNvPr id="39" name="TextBox 39"/>
            <p:cNvSpPr txBox="1"/>
            <p:nvPr/>
          </p:nvSpPr>
          <p:spPr>
            <a:xfrm>
              <a:off x="177800" y="-38100"/>
              <a:ext cx="558800" cy="500179"/>
            </a:xfrm>
            <a:prstGeom prst="rect">
              <a:avLst/>
            </a:prstGeom>
          </p:spPr>
          <p:txBody>
            <a:bodyPr lIns="50800" tIns="50800" rIns="50800" bIns="50800" rtlCol="0" anchor="ctr"/>
            <a:lstStyle/>
            <a:p>
              <a:pPr algn="ctr">
                <a:lnSpc>
                  <a:spcPts val="2520"/>
                </a:lnSpc>
              </a:pPr>
              <a:endParaRPr/>
            </a:p>
          </p:txBody>
        </p:sp>
      </p:grpSp>
      <p:grpSp>
        <p:nvGrpSpPr>
          <p:cNvPr id="40" name="Group 40"/>
          <p:cNvGrpSpPr/>
          <p:nvPr/>
        </p:nvGrpSpPr>
        <p:grpSpPr>
          <a:xfrm rot="-10800000">
            <a:off x="12772504" y="8383676"/>
            <a:ext cx="809614" cy="406631"/>
            <a:chOff x="0" y="0"/>
            <a:chExt cx="812800" cy="408231"/>
          </a:xfrm>
        </p:grpSpPr>
        <p:sp>
          <p:nvSpPr>
            <p:cNvPr id="41" name="Freeform 41"/>
            <p:cNvSpPr/>
            <p:nvPr/>
          </p:nvSpPr>
          <p:spPr>
            <a:xfrm>
              <a:off x="0" y="0"/>
              <a:ext cx="812800" cy="408231"/>
            </a:xfrm>
            <a:custGeom>
              <a:avLst/>
              <a:gdLst/>
              <a:ahLst/>
              <a:cxnLst/>
              <a:rect l="l" t="t" r="r" b="b"/>
              <a:pathLst>
                <a:path w="812800" h="408231">
                  <a:moveTo>
                    <a:pt x="0" y="0"/>
                  </a:moveTo>
                  <a:lnTo>
                    <a:pt x="609600" y="0"/>
                  </a:lnTo>
                  <a:lnTo>
                    <a:pt x="812800" y="204115"/>
                  </a:lnTo>
                  <a:lnTo>
                    <a:pt x="609600" y="408231"/>
                  </a:lnTo>
                  <a:lnTo>
                    <a:pt x="0" y="408231"/>
                  </a:lnTo>
                  <a:lnTo>
                    <a:pt x="203200" y="204115"/>
                  </a:lnTo>
                  <a:lnTo>
                    <a:pt x="0" y="0"/>
                  </a:lnTo>
                  <a:close/>
                </a:path>
              </a:pathLst>
            </a:custGeom>
            <a:solidFill>
              <a:srgbClr val="433728"/>
            </a:solidFill>
          </p:spPr>
        </p:sp>
        <p:sp>
          <p:nvSpPr>
            <p:cNvPr id="42" name="TextBox 42"/>
            <p:cNvSpPr txBox="1"/>
            <p:nvPr/>
          </p:nvSpPr>
          <p:spPr>
            <a:xfrm>
              <a:off x="177800" y="-38100"/>
              <a:ext cx="558800" cy="446331"/>
            </a:xfrm>
            <a:prstGeom prst="rect">
              <a:avLst/>
            </a:prstGeom>
          </p:spPr>
          <p:txBody>
            <a:bodyPr lIns="50800" tIns="50800" rIns="50800" bIns="50800" rtlCol="0" anchor="ctr"/>
            <a:lstStyle/>
            <a:p>
              <a:pPr algn="ctr">
                <a:lnSpc>
                  <a:spcPts val="2520"/>
                </a:lnSpc>
              </a:pPr>
              <a:endParaRPr/>
            </a:p>
          </p:txBody>
        </p:sp>
      </p:grpSp>
      <p:grpSp>
        <p:nvGrpSpPr>
          <p:cNvPr id="43" name="Group 43"/>
          <p:cNvGrpSpPr/>
          <p:nvPr/>
        </p:nvGrpSpPr>
        <p:grpSpPr>
          <a:xfrm rot="-10800000">
            <a:off x="12772504" y="9448327"/>
            <a:ext cx="809614" cy="460268"/>
            <a:chOff x="0" y="0"/>
            <a:chExt cx="812800" cy="462079"/>
          </a:xfrm>
        </p:grpSpPr>
        <p:sp>
          <p:nvSpPr>
            <p:cNvPr id="44" name="Freeform 44"/>
            <p:cNvSpPr/>
            <p:nvPr/>
          </p:nvSpPr>
          <p:spPr>
            <a:xfrm>
              <a:off x="0" y="0"/>
              <a:ext cx="812800" cy="462079"/>
            </a:xfrm>
            <a:custGeom>
              <a:avLst/>
              <a:gdLst/>
              <a:ahLst/>
              <a:cxnLst/>
              <a:rect l="l" t="t" r="r" b="b"/>
              <a:pathLst>
                <a:path w="812800" h="462079">
                  <a:moveTo>
                    <a:pt x="0" y="0"/>
                  </a:moveTo>
                  <a:lnTo>
                    <a:pt x="609600" y="0"/>
                  </a:lnTo>
                  <a:lnTo>
                    <a:pt x="812800" y="231040"/>
                  </a:lnTo>
                  <a:lnTo>
                    <a:pt x="609600" y="462079"/>
                  </a:lnTo>
                  <a:lnTo>
                    <a:pt x="0" y="462079"/>
                  </a:lnTo>
                  <a:lnTo>
                    <a:pt x="203200" y="231040"/>
                  </a:lnTo>
                  <a:lnTo>
                    <a:pt x="0" y="0"/>
                  </a:lnTo>
                  <a:close/>
                </a:path>
              </a:pathLst>
            </a:custGeom>
            <a:solidFill>
              <a:srgbClr val="433728"/>
            </a:solidFill>
          </p:spPr>
        </p:sp>
        <p:sp>
          <p:nvSpPr>
            <p:cNvPr id="45" name="TextBox 45"/>
            <p:cNvSpPr txBox="1"/>
            <p:nvPr/>
          </p:nvSpPr>
          <p:spPr>
            <a:xfrm>
              <a:off x="177800" y="-38100"/>
              <a:ext cx="558800" cy="500179"/>
            </a:xfrm>
            <a:prstGeom prst="rect">
              <a:avLst/>
            </a:prstGeom>
          </p:spPr>
          <p:txBody>
            <a:bodyPr lIns="50800" tIns="50800" rIns="50800" bIns="50800" rtlCol="0" anchor="ctr"/>
            <a:lstStyle/>
            <a:p>
              <a:pPr algn="ctr">
                <a:lnSpc>
                  <a:spcPts val="2520"/>
                </a:lnSpc>
              </a:pPr>
              <a:endParaRPr/>
            </a:p>
          </p:txBody>
        </p:sp>
      </p:grpSp>
      <p:sp>
        <p:nvSpPr>
          <p:cNvPr id="46" name="TextBox 46"/>
          <p:cNvSpPr txBox="1"/>
          <p:nvPr/>
        </p:nvSpPr>
        <p:spPr>
          <a:xfrm>
            <a:off x="2746600" y="404078"/>
            <a:ext cx="12498774" cy="916549"/>
          </a:xfrm>
          <a:prstGeom prst="rect">
            <a:avLst/>
          </a:prstGeom>
        </p:spPr>
        <p:txBody>
          <a:bodyPr lIns="0" tIns="0" rIns="0" bIns="0" rtlCol="0" anchor="t">
            <a:spAutoFit/>
          </a:bodyPr>
          <a:lstStyle/>
          <a:p>
            <a:pPr marL="0" lvl="0" indent="0" algn="ctr">
              <a:lnSpc>
                <a:spcPts val="7484"/>
              </a:lnSpc>
              <a:spcBef>
                <a:spcPct val="0"/>
              </a:spcBef>
            </a:pPr>
            <a:r>
              <a:rPr lang="en-US" sz="4563">
                <a:solidFill>
                  <a:srgbClr val="000000"/>
                </a:solidFill>
                <a:latin typeface="TAN Pearl"/>
              </a:rPr>
              <a:t>Different Evaluation Metrics</a:t>
            </a: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848206" cy="10287000"/>
            <a:chOff x="0" y="0"/>
            <a:chExt cx="1276894" cy="2709333"/>
          </a:xfrm>
        </p:grpSpPr>
        <p:sp>
          <p:nvSpPr>
            <p:cNvPr id="3" name="Freeform 3"/>
            <p:cNvSpPr/>
            <p:nvPr/>
          </p:nvSpPr>
          <p:spPr>
            <a:xfrm>
              <a:off x="0" y="0"/>
              <a:ext cx="1276894" cy="2709333"/>
            </a:xfrm>
            <a:custGeom>
              <a:avLst/>
              <a:gdLst/>
              <a:ahLst/>
              <a:cxnLst/>
              <a:rect l="l" t="t" r="r" b="b"/>
              <a:pathLst>
                <a:path w="1276894" h="2709333">
                  <a:moveTo>
                    <a:pt x="0" y="0"/>
                  </a:moveTo>
                  <a:lnTo>
                    <a:pt x="1276894" y="0"/>
                  </a:lnTo>
                  <a:lnTo>
                    <a:pt x="1276894" y="2709333"/>
                  </a:lnTo>
                  <a:lnTo>
                    <a:pt x="0" y="2709333"/>
                  </a:lnTo>
                  <a:close/>
                </a:path>
              </a:pathLst>
            </a:custGeom>
            <a:solidFill>
              <a:srgbClr val="DFD3CA"/>
            </a:solidFill>
          </p:spPr>
        </p:sp>
        <p:sp>
          <p:nvSpPr>
            <p:cNvPr id="4" name="TextBox 4"/>
            <p:cNvSpPr txBox="1"/>
            <p:nvPr/>
          </p:nvSpPr>
          <p:spPr>
            <a:xfrm>
              <a:off x="0" y="-28575"/>
              <a:ext cx="1276894"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3445265" y="2481307"/>
            <a:ext cx="11397469" cy="4150822"/>
          </a:xfrm>
          <a:custGeom>
            <a:avLst/>
            <a:gdLst/>
            <a:ahLst/>
            <a:cxnLst/>
            <a:rect l="l" t="t" r="r" b="b"/>
            <a:pathLst>
              <a:path w="11397469" h="4735459">
                <a:moveTo>
                  <a:pt x="0" y="0"/>
                </a:moveTo>
                <a:lnTo>
                  <a:pt x="11397470" y="0"/>
                </a:lnTo>
                <a:lnTo>
                  <a:pt x="11397470" y="4735459"/>
                </a:lnTo>
                <a:lnTo>
                  <a:pt x="0" y="4735459"/>
                </a:lnTo>
                <a:lnTo>
                  <a:pt x="0" y="0"/>
                </a:lnTo>
                <a:close/>
              </a:path>
            </a:pathLst>
          </a:custGeom>
          <a:blipFill>
            <a:blip r:embed="rId2"/>
            <a:stretch>
              <a:fillRect l="-5443" r="-5443" b="-6380"/>
            </a:stretch>
          </a:blipFill>
        </p:spPr>
      </p:sp>
      <p:sp>
        <p:nvSpPr>
          <p:cNvPr id="6" name="Freeform 6"/>
          <p:cNvSpPr/>
          <p:nvPr/>
        </p:nvSpPr>
        <p:spPr>
          <a:xfrm>
            <a:off x="3431410" y="6663302"/>
            <a:ext cx="11338796" cy="2485598"/>
          </a:xfrm>
          <a:custGeom>
            <a:avLst/>
            <a:gdLst/>
            <a:ahLst/>
            <a:cxnLst/>
            <a:rect l="l" t="t" r="r" b="b"/>
            <a:pathLst>
              <a:path w="11338796" h="2485598">
                <a:moveTo>
                  <a:pt x="0" y="0"/>
                </a:moveTo>
                <a:lnTo>
                  <a:pt x="11338796" y="0"/>
                </a:lnTo>
                <a:lnTo>
                  <a:pt x="11338796" y="2485598"/>
                </a:lnTo>
                <a:lnTo>
                  <a:pt x="0" y="2485598"/>
                </a:lnTo>
                <a:lnTo>
                  <a:pt x="0" y="0"/>
                </a:lnTo>
                <a:close/>
              </a:path>
            </a:pathLst>
          </a:custGeom>
          <a:blipFill>
            <a:blip r:embed="rId3"/>
            <a:stretch>
              <a:fillRect/>
            </a:stretch>
          </a:blipFill>
        </p:spPr>
      </p:sp>
      <p:sp>
        <p:nvSpPr>
          <p:cNvPr id="7" name="TextBox 7"/>
          <p:cNvSpPr txBox="1"/>
          <p:nvPr/>
        </p:nvSpPr>
        <p:spPr>
          <a:xfrm>
            <a:off x="3844188" y="8509"/>
            <a:ext cx="10599625" cy="2649042"/>
          </a:xfrm>
          <a:prstGeom prst="rect">
            <a:avLst/>
          </a:prstGeom>
        </p:spPr>
        <p:txBody>
          <a:bodyPr lIns="0" tIns="0" rIns="0" bIns="0" rtlCol="0" anchor="t">
            <a:spAutoFit/>
          </a:bodyPr>
          <a:lstStyle/>
          <a:p>
            <a:pPr algn="ctr">
              <a:lnSpc>
                <a:spcPts val="10590"/>
              </a:lnSpc>
            </a:pPr>
            <a:r>
              <a:rPr lang="en-US" sz="6457">
                <a:solidFill>
                  <a:srgbClr val="000000"/>
                </a:solidFill>
                <a:latin typeface="TAN Pearl Bold"/>
              </a:rPr>
              <a:t>Analysis</a:t>
            </a:r>
          </a:p>
          <a:p>
            <a:pPr marL="0" lvl="0" indent="0" algn="ctr">
              <a:lnSpc>
                <a:spcPts val="10590"/>
              </a:lnSpc>
              <a:spcBef>
                <a:spcPct val="0"/>
              </a:spcBef>
            </a:pPr>
            <a:endParaRPr lang="en-US" sz="6457">
              <a:solidFill>
                <a:srgbClr val="000000"/>
              </a:solidFill>
              <a:latin typeface="TAN Pearl Bold"/>
            </a:endParaRPr>
          </a:p>
        </p:txBody>
      </p:sp>
      <p:sp>
        <p:nvSpPr>
          <p:cNvPr id="8" name="TextBox 8"/>
          <p:cNvSpPr txBox="1"/>
          <p:nvPr/>
        </p:nvSpPr>
        <p:spPr>
          <a:xfrm>
            <a:off x="1656637" y="1477565"/>
            <a:ext cx="15602663" cy="1179986"/>
          </a:xfrm>
          <a:prstGeom prst="rect">
            <a:avLst/>
          </a:prstGeom>
        </p:spPr>
        <p:txBody>
          <a:bodyPr lIns="0" tIns="0" rIns="0" bIns="0" rtlCol="0" anchor="t">
            <a:spAutoFit/>
          </a:bodyPr>
          <a:lstStyle/>
          <a:p>
            <a:pPr algn="just">
              <a:lnSpc>
                <a:spcPts val="3211"/>
              </a:lnSpc>
            </a:pPr>
            <a:r>
              <a:rPr lang="en-US" sz="2293">
                <a:solidFill>
                  <a:srgbClr val="010101"/>
                </a:solidFill>
                <a:latin typeface="Lora"/>
              </a:rPr>
              <a:t>Here we obtained model performance criteria of all the ML Algorithms based on the specific parameters like classification (Accuracy, Precision, Recall, F1 Score) and regression (MAE, MSE, R2 Squared) metrices. </a:t>
            </a:r>
          </a:p>
          <a:p>
            <a:pPr algn="just">
              <a:lnSpc>
                <a:spcPts val="3211"/>
              </a:lnSpc>
            </a:pPr>
            <a:endParaRPr lang="en-US" sz="2293">
              <a:solidFill>
                <a:srgbClr val="010101"/>
              </a:solidFill>
              <a:latin typeface="Lora"/>
            </a:endParaRPr>
          </a:p>
        </p:txBody>
      </p:sp>
      <p:sp>
        <p:nvSpPr>
          <p:cNvPr id="10" name="TextBox 9">
            <a:extLst>
              <a:ext uri="{FF2B5EF4-FFF2-40B4-BE49-F238E27FC236}">
                <a16:creationId xmlns:a16="http://schemas.microsoft.com/office/drawing/2014/main" id="{5DC54F0E-2E12-0409-E091-0E8D39A96B3C}"/>
              </a:ext>
            </a:extLst>
          </p:cNvPr>
          <p:cNvSpPr txBox="1"/>
          <p:nvPr/>
        </p:nvSpPr>
        <p:spPr>
          <a:xfrm>
            <a:off x="2023357" y="9247005"/>
            <a:ext cx="15602662" cy="400110"/>
          </a:xfrm>
          <a:prstGeom prst="rect">
            <a:avLst/>
          </a:prstGeom>
          <a:noFill/>
        </p:spPr>
        <p:txBody>
          <a:bodyPr wrap="square">
            <a:spAutoFit/>
          </a:bodyPr>
          <a:lstStyle/>
          <a:p>
            <a:r>
              <a:rPr lang="en-US" sz="2000" dirty="0">
                <a:solidFill>
                  <a:srgbClr val="010101"/>
                </a:solidFill>
                <a:latin typeface="Lora"/>
              </a:rPr>
              <a:t>Based on the testing metrics, the Random Forest Classifier is the best model for water quality classification in our dataset</a:t>
            </a:r>
            <a:endParaRPr lang="en-IN" sz="2000" dirty="0"/>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grpSp>
        <p:nvGrpSpPr>
          <p:cNvPr id="5" name="Group 5"/>
          <p:cNvGrpSpPr>
            <a:grpSpLocks noChangeAspect="1"/>
          </p:cNvGrpSpPr>
          <p:nvPr/>
        </p:nvGrpSpPr>
        <p:grpSpPr>
          <a:xfrm>
            <a:off x="12035200" y="1974678"/>
            <a:ext cx="6252800" cy="6847058"/>
            <a:chOff x="0" y="0"/>
            <a:chExt cx="5759450" cy="6306820"/>
          </a:xfrm>
        </p:grpSpPr>
        <p:sp>
          <p:nvSpPr>
            <p:cNvPr id="6" name="Freeform 6"/>
            <p:cNvSpPr/>
            <p:nvPr/>
          </p:nvSpPr>
          <p:spPr>
            <a:xfrm>
              <a:off x="0" y="-109220"/>
              <a:ext cx="5759450" cy="6416040"/>
            </a:xfrm>
            <a:custGeom>
              <a:avLst/>
              <a:gdLst/>
              <a:ahLst/>
              <a:cxnLst/>
              <a:rect l="l" t="t" r="r" b="b"/>
              <a:pathLst>
                <a:path w="5759450" h="6416040">
                  <a:moveTo>
                    <a:pt x="3689350" y="2145030"/>
                  </a:moveTo>
                  <a:lnTo>
                    <a:pt x="5759450" y="1197610"/>
                  </a:lnTo>
                  <a:lnTo>
                    <a:pt x="5759450" y="2886710"/>
                  </a:lnTo>
                  <a:lnTo>
                    <a:pt x="4556760" y="3754120"/>
                  </a:lnTo>
                  <a:cubicBezTo>
                    <a:pt x="4946650" y="3728720"/>
                    <a:pt x="5336540" y="3740150"/>
                    <a:pt x="5723890" y="3787140"/>
                  </a:cubicBezTo>
                  <a:lnTo>
                    <a:pt x="5585460" y="5309870"/>
                  </a:lnTo>
                  <a:cubicBezTo>
                    <a:pt x="3920490" y="5110480"/>
                    <a:pt x="871220" y="6416040"/>
                    <a:pt x="871220" y="6416040"/>
                  </a:cubicBezTo>
                  <a:lnTo>
                    <a:pt x="871220" y="5125720"/>
                  </a:lnTo>
                  <a:lnTo>
                    <a:pt x="833120" y="5143500"/>
                  </a:lnTo>
                  <a:cubicBezTo>
                    <a:pt x="538480" y="5278120"/>
                    <a:pt x="189230" y="5148580"/>
                    <a:pt x="54610" y="4852670"/>
                  </a:cubicBezTo>
                  <a:cubicBezTo>
                    <a:pt x="17780" y="4776470"/>
                    <a:pt x="0" y="4692650"/>
                    <a:pt x="0" y="4607560"/>
                  </a:cubicBezTo>
                  <a:lnTo>
                    <a:pt x="0" y="4607560"/>
                  </a:lnTo>
                  <a:cubicBezTo>
                    <a:pt x="0" y="4114800"/>
                    <a:pt x="207010" y="3644900"/>
                    <a:pt x="570230" y="3310890"/>
                  </a:cubicBezTo>
                  <a:lnTo>
                    <a:pt x="1681480" y="2293620"/>
                  </a:lnTo>
                  <a:cubicBezTo>
                    <a:pt x="1130300" y="2419350"/>
                    <a:pt x="563880" y="2466340"/>
                    <a:pt x="0" y="2437130"/>
                  </a:cubicBezTo>
                  <a:lnTo>
                    <a:pt x="0" y="1084580"/>
                  </a:lnTo>
                  <a:cubicBezTo>
                    <a:pt x="1257300" y="1145540"/>
                    <a:pt x="2424430" y="811530"/>
                    <a:pt x="3529330" y="203200"/>
                  </a:cubicBezTo>
                  <a:cubicBezTo>
                    <a:pt x="3896360" y="0"/>
                    <a:pt x="4358640" y="133350"/>
                    <a:pt x="4561840" y="500380"/>
                  </a:cubicBezTo>
                  <a:cubicBezTo>
                    <a:pt x="4624070" y="613410"/>
                    <a:pt x="4657090" y="739140"/>
                    <a:pt x="4657090" y="867410"/>
                  </a:cubicBezTo>
                  <a:lnTo>
                    <a:pt x="4657090" y="923290"/>
                  </a:lnTo>
                  <a:cubicBezTo>
                    <a:pt x="4657090" y="1136650"/>
                    <a:pt x="4568190" y="1339850"/>
                    <a:pt x="4410710" y="1483360"/>
                  </a:cubicBezTo>
                  <a:cubicBezTo>
                    <a:pt x="4122420" y="1747520"/>
                    <a:pt x="3689350" y="2145030"/>
                    <a:pt x="3689350" y="2145030"/>
                  </a:cubicBezTo>
                  <a:close/>
                </a:path>
              </a:pathLst>
            </a:custGeom>
            <a:blipFill>
              <a:blip r:embed="rId2"/>
              <a:stretch>
                <a:fillRect t="-18438" b="-18438"/>
              </a:stretch>
            </a:blipFill>
          </p:spPr>
        </p:sp>
      </p:grpSp>
      <p:sp>
        <p:nvSpPr>
          <p:cNvPr id="7" name="Freeform 7"/>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211310" y="3410530"/>
            <a:ext cx="10193701" cy="1987677"/>
          </a:xfrm>
          <a:prstGeom prst="rect">
            <a:avLst/>
          </a:prstGeom>
        </p:spPr>
        <p:txBody>
          <a:bodyPr lIns="0" tIns="0" rIns="0" bIns="0" rtlCol="0" anchor="t">
            <a:spAutoFit/>
          </a:bodyPr>
          <a:lstStyle/>
          <a:p>
            <a:pPr algn="just">
              <a:lnSpc>
                <a:spcPts val="5184"/>
              </a:lnSpc>
            </a:pPr>
            <a:r>
              <a:rPr lang="en-US" sz="4800" spc="158">
                <a:solidFill>
                  <a:srgbClr val="000000"/>
                </a:solidFill>
                <a:latin typeface="Dream Avenue"/>
              </a:rPr>
              <a:t>Water Quality Index Prediction of River Ganga Using Machine Learning</a:t>
            </a:r>
          </a:p>
          <a:p>
            <a:pPr algn="ctr">
              <a:lnSpc>
                <a:spcPts val="5184"/>
              </a:lnSpc>
            </a:pPr>
            <a:endParaRPr lang="en-US" sz="4800" spc="158">
              <a:solidFill>
                <a:srgbClr val="000000"/>
              </a:solidFill>
              <a:latin typeface="Dream Avenue"/>
            </a:endParaRPr>
          </a:p>
        </p:txBody>
      </p:sp>
      <p:sp>
        <p:nvSpPr>
          <p:cNvPr id="10" name="TextBox 10"/>
          <p:cNvSpPr txBox="1"/>
          <p:nvPr/>
        </p:nvSpPr>
        <p:spPr>
          <a:xfrm>
            <a:off x="2703444" y="5076825"/>
            <a:ext cx="9209433" cy="3985442"/>
          </a:xfrm>
          <a:prstGeom prst="rect">
            <a:avLst/>
          </a:prstGeom>
        </p:spPr>
        <p:txBody>
          <a:bodyPr lIns="0" tIns="0" rIns="0" bIns="0" rtlCol="0" anchor="t">
            <a:spAutoFit/>
          </a:bodyPr>
          <a:lstStyle/>
          <a:p>
            <a:pPr algn="just">
              <a:lnSpc>
                <a:spcPts val="4504"/>
              </a:lnSpc>
            </a:pPr>
            <a:r>
              <a:rPr lang="en-US" sz="3217">
                <a:solidFill>
                  <a:srgbClr val="010101"/>
                </a:solidFill>
                <a:latin typeface="Lora"/>
              </a:rPr>
              <a:t>Welcome to our project where we use machine learning models to predict the water quality index of the River Ganga. The river has great religious, cultural and environmental significance and hence it's crucial to ensure its purity.</a:t>
            </a:r>
          </a:p>
          <a:p>
            <a:pPr marL="0" lvl="0" indent="0" algn="just">
              <a:lnSpc>
                <a:spcPts val="4504"/>
              </a:lnSpc>
              <a:spcBef>
                <a:spcPct val="0"/>
              </a:spcBef>
            </a:pPr>
            <a:endParaRPr lang="en-US" sz="3217">
              <a:solidFill>
                <a:srgbClr val="010101"/>
              </a:solidFill>
              <a:latin typeface="Lo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848206" cy="10287000"/>
            <a:chOff x="0" y="0"/>
            <a:chExt cx="1276894" cy="2709333"/>
          </a:xfrm>
        </p:grpSpPr>
        <p:sp>
          <p:nvSpPr>
            <p:cNvPr id="3" name="Freeform 3"/>
            <p:cNvSpPr/>
            <p:nvPr/>
          </p:nvSpPr>
          <p:spPr>
            <a:xfrm>
              <a:off x="0" y="0"/>
              <a:ext cx="1276894" cy="2709333"/>
            </a:xfrm>
            <a:custGeom>
              <a:avLst/>
              <a:gdLst/>
              <a:ahLst/>
              <a:cxnLst/>
              <a:rect l="l" t="t" r="r" b="b"/>
              <a:pathLst>
                <a:path w="1276894" h="2709333">
                  <a:moveTo>
                    <a:pt x="0" y="0"/>
                  </a:moveTo>
                  <a:lnTo>
                    <a:pt x="1276894" y="0"/>
                  </a:lnTo>
                  <a:lnTo>
                    <a:pt x="1276894" y="2709333"/>
                  </a:lnTo>
                  <a:lnTo>
                    <a:pt x="0" y="2709333"/>
                  </a:lnTo>
                  <a:close/>
                </a:path>
              </a:pathLst>
            </a:custGeom>
            <a:solidFill>
              <a:srgbClr val="DFD3CA"/>
            </a:solidFill>
          </p:spPr>
        </p:sp>
        <p:sp>
          <p:nvSpPr>
            <p:cNvPr id="4" name="TextBox 4"/>
            <p:cNvSpPr txBox="1"/>
            <p:nvPr/>
          </p:nvSpPr>
          <p:spPr>
            <a:xfrm>
              <a:off x="0" y="-28575"/>
              <a:ext cx="1276894" cy="2737908"/>
            </a:xfrm>
            <a:prstGeom prst="rect">
              <a:avLst/>
            </a:prstGeom>
          </p:spPr>
          <p:txBody>
            <a:bodyPr lIns="50800" tIns="50800" rIns="50800" bIns="50800" rtlCol="0" anchor="ctr"/>
            <a:lstStyle/>
            <a:p>
              <a:pPr algn="ctr">
                <a:lnSpc>
                  <a:spcPts val="2852"/>
                </a:lnSpc>
              </a:pPr>
              <a:endParaRPr/>
            </a:p>
          </p:txBody>
        </p:sp>
      </p:grpSp>
      <p:grpSp>
        <p:nvGrpSpPr>
          <p:cNvPr id="5" name="Group 5"/>
          <p:cNvGrpSpPr/>
          <p:nvPr/>
        </p:nvGrpSpPr>
        <p:grpSpPr>
          <a:xfrm>
            <a:off x="1656637" y="1771117"/>
            <a:ext cx="16631363" cy="6405099"/>
            <a:chOff x="0" y="0"/>
            <a:chExt cx="4694104" cy="1686940"/>
          </a:xfrm>
        </p:grpSpPr>
        <p:sp>
          <p:nvSpPr>
            <p:cNvPr id="6" name="Freeform 6"/>
            <p:cNvSpPr/>
            <p:nvPr/>
          </p:nvSpPr>
          <p:spPr>
            <a:xfrm>
              <a:off x="0" y="0"/>
              <a:ext cx="4694104" cy="1686940"/>
            </a:xfrm>
            <a:custGeom>
              <a:avLst/>
              <a:gdLst/>
              <a:ahLst/>
              <a:cxnLst/>
              <a:rect l="l" t="t" r="r" b="b"/>
              <a:pathLst>
                <a:path w="4694104" h="1686940">
                  <a:moveTo>
                    <a:pt x="0" y="0"/>
                  </a:moveTo>
                  <a:lnTo>
                    <a:pt x="4694104" y="0"/>
                  </a:lnTo>
                  <a:lnTo>
                    <a:pt x="4694104" y="1686940"/>
                  </a:lnTo>
                  <a:lnTo>
                    <a:pt x="0" y="1686940"/>
                  </a:lnTo>
                  <a:close/>
                </a:path>
              </a:pathLst>
            </a:custGeom>
            <a:solidFill>
              <a:srgbClr val="F2F1EB"/>
            </a:solidFill>
          </p:spPr>
        </p:sp>
        <p:sp>
          <p:nvSpPr>
            <p:cNvPr id="7" name="TextBox 7"/>
            <p:cNvSpPr txBox="1"/>
            <p:nvPr/>
          </p:nvSpPr>
          <p:spPr>
            <a:xfrm>
              <a:off x="0" y="-28575"/>
              <a:ext cx="4694104" cy="1715515"/>
            </a:xfrm>
            <a:prstGeom prst="rect">
              <a:avLst/>
            </a:prstGeom>
          </p:spPr>
          <p:txBody>
            <a:bodyPr lIns="50800" tIns="50800" rIns="50800" bIns="50800" rtlCol="0" anchor="ctr"/>
            <a:lstStyle/>
            <a:p>
              <a:pPr algn="ctr">
                <a:lnSpc>
                  <a:spcPts val="2852"/>
                </a:lnSpc>
              </a:pPr>
              <a:endParaRPr/>
            </a:p>
          </p:txBody>
        </p:sp>
      </p:grpSp>
      <p:sp>
        <p:nvSpPr>
          <p:cNvPr id="8" name="TextBox 8"/>
          <p:cNvSpPr txBox="1"/>
          <p:nvPr/>
        </p:nvSpPr>
        <p:spPr>
          <a:xfrm>
            <a:off x="4480346" y="465100"/>
            <a:ext cx="10599625" cy="1306017"/>
          </a:xfrm>
          <a:prstGeom prst="rect">
            <a:avLst/>
          </a:prstGeom>
        </p:spPr>
        <p:txBody>
          <a:bodyPr lIns="0" tIns="0" rIns="0" bIns="0" rtlCol="0" anchor="t">
            <a:spAutoFit/>
          </a:bodyPr>
          <a:lstStyle/>
          <a:p>
            <a:pPr marL="0" lvl="0" indent="0" algn="ctr">
              <a:lnSpc>
                <a:spcPts val="10590"/>
              </a:lnSpc>
              <a:spcBef>
                <a:spcPct val="0"/>
              </a:spcBef>
            </a:pPr>
            <a:r>
              <a:rPr lang="en-US" sz="6457">
                <a:solidFill>
                  <a:srgbClr val="000000"/>
                </a:solidFill>
                <a:latin typeface="TAN Pearl Bold"/>
              </a:rPr>
              <a:t>Conclusion</a:t>
            </a:r>
          </a:p>
        </p:txBody>
      </p:sp>
      <p:sp>
        <p:nvSpPr>
          <p:cNvPr id="9" name="TextBox 9"/>
          <p:cNvSpPr txBox="1"/>
          <p:nvPr/>
        </p:nvSpPr>
        <p:spPr>
          <a:xfrm>
            <a:off x="1978826" y="2071369"/>
            <a:ext cx="15602663" cy="5455532"/>
          </a:xfrm>
          <a:prstGeom prst="rect">
            <a:avLst/>
          </a:prstGeom>
        </p:spPr>
        <p:txBody>
          <a:bodyPr lIns="0" tIns="0" rIns="0" bIns="0" rtlCol="0" anchor="t">
            <a:spAutoFit/>
          </a:bodyPr>
          <a:lstStyle/>
          <a:p>
            <a:pPr marL="457200" indent="-457200" algn="just">
              <a:lnSpc>
                <a:spcPts val="3911"/>
              </a:lnSpc>
              <a:buFont typeface="Wingdings" panose="05000000000000000000" pitchFamily="2" charset="2"/>
              <a:buChar char="Ø"/>
            </a:pPr>
            <a:r>
              <a:rPr lang="en-US" sz="2400" dirty="0">
                <a:solidFill>
                  <a:srgbClr val="010101"/>
                </a:solidFill>
                <a:latin typeface="Lora"/>
              </a:rPr>
              <a:t>In our complete analysis of Water Quality prediction, we have obtained the error calculation between the predicted and actual value of the Water Quality Index and we can predict which algorithm best suits our collected dataset.</a:t>
            </a:r>
          </a:p>
          <a:p>
            <a:pPr marL="457200" indent="-457200" algn="just">
              <a:lnSpc>
                <a:spcPts val="3911"/>
              </a:lnSpc>
              <a:buFont typeface="Wingdings" panose="05000000000000000000" pitchFamily="2" charset="2"/>
              <a:buChar char="Ø"/>
            </a:pPr>
            <a:endParaRPr lang="en-US" sz="2400" dirty="0">
              <a:solidFill>
                <a:srgbClr val="010101"/>
              </a:solidFill>
              <a:latin typeface="Lora"/>
            </a:endParaRPr>
          </a:p>
          <a:p>
            <a:pPr marL="457200" indent="-457200" algn="just">
              <a:lnSpc>
                <a:spcPts val="3911"/>
              </a:lnSpc>
              <a:buFont typeface="Wingdings" panose="05000000000000000000" pitchFamily="2" charset="2"/>
              <a:buChar char="Ø"/>
            </a:pPr>
            <a:r>
              <a:rPr lang="en-US" sz="2400" dirty="0">
                <a:solidFill>
                  <a:srgbClr val="010101"/>
                </a:solidFill>
                <a:latin typeface="Lora"/>
              </a:rPr>
              <a:t>In conclusion of the complete water quality index calculation, we can label water quality as good and medium. From which we can tell that the water is used for human consumption.</a:t>
            </a:r>
          </a:p>
          <a:p>
            <a:pPr algn="just">
              <a:lnSpc>
                <a:spcPts val="3911"/>
              </a:lnSpc>
            </a:pPr>
            <a:endParaRPr lang="en-US" sz="2400" dirty="0">
              <a:solidFill>
                <a:srgbClr val="010101"/>
              </a:solidFill>
              <a:effectLst/>
              <a:latin typeface="Lora"/>
              <a:ea typeface="Times New Roman" panose="02020603050405020304" pitchFamily="18" charset="0"/>
            </a:endParaRPr>
          </a:p>
          <a:p>
            <a:pPr marL="457200" indent="-457200" algn="just">
              <a:lnSpc>
                <a:spcPts val="3911"/>
              </a:lnSpc>
              <a:buFont typeface="Wingdings" panose="05000000000000000000" pitchFamily="2" charset="2"/>
              <a:buChar char="Ø"/>
            </a:pPr>
            <a:r>
              <a:rPr lang="en-US" sz="2400" dirty="0">
                <a:effectLst/>
                <a:latin typeface="Lora" pitchFamily="2" charset="0"/>
                <a:ea typeface="Times New Roman" panose="02020603050405020304" pitchFamily="18" charset="0"/>
              </a:rPr>
              <a:t>After getting the most accurate result of the specific algorithm, any organizations (state &amp; central government) can make  Water Quality Index Calculator using web development. </a:t>
            </a:r>
            <a:r>
              <a:rPr lang="en-US" sz="2400" dirty="0">
                <a:effectLst/>
                <a:latin typeface="Lora" pitchFamily="2" charset="0"/>
                <a:ea typeface="Calibri" panose="020F0502020204030204" pitchFamily="34" charset="0"/>
              </a:rPr>
              <a:t>WQI calculators can be designed to update water quality data regularly based on new data, ensuring that the predictions remain accurate and relevant over time.</a:t>
            </a:r>
            <a:endParaRPr lang="en-IN" sz="2400" dirty="0">
              <a:effectLst/>
              <a:latin typeface="Lora" pitchFamily="2" charset="0"/>
              <a:ea typeface="Calibri" panose="020F0502020204030204" pitchFamily="34" charset="0"/>
            </a:endParaRPr>
          </a:p>
        </p:txBody>
      </p:sp>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02619"/>
            <a:ext cx="7154125" cy="9032594"/>
            <a:chOff x="0" y="0"/>
            <a:chExt cx="660400" cy="833802"/>
          </a:xfrm>
        </p:grpSpPr>
        <p:sp>
          <p:nvSpPr>
            <p:cNvPr id="3" name="Freeform 3"/>
            <p:cNvSpPr/>
            <p:nvPr/>
          </p:nvSpPr>
          <p:spPr>
            <a:xfrm>
              <a:off x="0" y="0"/>
              <a:ext cx="660400" cy="833802"/>
            </a:xfrm>
            <a:custGeom>
              <a:avLst/>
              <a:gdLst/>
              <a:ahLst/>
              <a:cxnLst/>
              <a:rect l="l" t="t" r="r" b="b"/>
              <a:pathLst>
                <a:path w="660400" h="83380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69"/>
                  </a:cubicBezTo>
                  <a:lnTo>
                    <a:pt x="660400" y="833802"/>
                  </a:lnTo>
                  <a:lnTo>
                    <a:pt x="0" y="833802"/>
                  </a:lnTo>
                  <a:lnTo>
                    <a:pt x="0" y="329343"/>
                  </a:lnTo>
                  <a:cubicBezTo>
                    <a:pt x="1782" y="185660"/>
                    <a:pt x="93019" y="64045"/>
                    <a:pt x="220252" y="19070"/>
                  </a:cubicBezTo>
                  <a:close/>
                </a:path>
              </a:pathLst>
            </a:custGeom>
            <a:solidFill>
              <a:srgbClr val="DFD3CA"/>
            </a:solidFill>
          </p:spPr>
        </p:sp>
        <p:sp>
          <p:nvSpPr>
            <p:cNvPr id="4" name="TextBox 4"/>
            <p:cNvSpPr txBox="1"/>
            <p:nvPr/>
          </p:nvSpPr>
          <p:spPr>
            <a:xfrm>
              <a:off x="0" y="98425"/>
              <a:ext cx="660400" cy="735377"/>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13212862" y="247333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2">
              <a:alphaModFix amt="18000"/>
            </a:blip>
            <a:stretch>
              <a:fillRect/>
            </a:stretch>
          </a:blipFill>
        </p:spPr>
      </p:sp>
      <p:sp>
        <p:nvSpPr>
          <p:cNvPr id="6" name="TextBox 6"/>
          <p:cNvSpPr txBox="1"/>
          <p:nvPr/>
        </p:nvSpPr>
        <p:spPr>
          <a:xfrm>
            <a:off x="9144000" y="4772025"/>
            <a:ext cx="6758015" cy="1464564"/>
          </a:xfrm>
          <a:prstGeom prst="rect">
            <a:avLst/>
          </a:prstGeom>
        </p:spPr>
        <p:txBody>
          <a:bodyPr lIns="0" tIns="0" rIns="0" bIns="0" rtlCol="0" anchor="t">
            <a:spAutoFit/>
          </a:bodyPr>
          <a:lstStyle/>
          <a:p>
            <a:pPr marL="0" lvl="0" indent="0" algn="l">
              <a:lnSpc>
                <a:spcPts val="11808"/>
              </a:lnSpc>
              <a:spcBef>
                <a:spcPct val="0"/>
              </a:spcBef>
            </a:pPr>
            <a:r>
              <a:rPr lang="en-US" sz="7200">
                <a:solidFill>
                  <a:srgbClr val="000000"/>
                </a:solidFill>
                <a:latin typeface="TAN Pearl"/>
              </a:rPr>
              <a:t>T</a:t>
            </a:r>
            <a:r>
              <a:rPr lang="en-US" sz="7200" u="none" strike="noStrike">
                <a:solidFill>
                  <a:srgbClr val="000000"/>
                </a:solidFill>
                <a:latin typeface="TAN Pearl"/>
              </a:rPr>
              <a:t>hank You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D3CA"/>
        </a:solidFill>
        <a:effectLst/>
      </p:bgPr>
    </p:bg>
    <p:spTree>
      <p:nvGrpSpPr>
        <p:cNvPr id="1" name=""/>
        <p:cNvGrpSpPr/>
        <p:nvPr/>
      </p:nvGrpSpPr>
      <p:grpSpPr>
        <a:xfrm>
          <a:off x="0" y="0"/>
          <a:ext cx="0" cy="0"/>
          <a:chOff x="0" y="0"/>
          <a:chExt cx="0" cy="0"/>
        </a:xfrm>
      </p:grpSpPr>
      <p:sp>
        <p:nvSpPr>
          <p:cNvPr id="2" name="TextBox 2"/>
          <p:cNvSpPr txBox="1"/>
          <p:nvPr/>
        </p:nvSpPr>
        <p:spPr>
          <a:xfrm>
            <a:off x="5552247" y="1181100"/>
            <a:ext cx="6627818" cy="1303999"/>
          </a:xfrm>
          <a:prstGeom prst="rect">
            <a:avLst/>
          </a:prstGeom>
        </p:spPr>
        <p:txBody>
          <a:bodyPr lIns="0" tIns="0" rIns="0" bIns="0" rtlCol="0" anchor="t">
            <a:spAutoFit/>
          </a:bodyPr>
          <a:lstStyle/>
          <a:p>
            <a:pPr marL="0" lvl="0" indent="0" algn="l">
              <a:lnSpc>
                <a:spcPts val="10595"/>
              </a:lnSpc>
              <a:spcBef>
                <a:spcPct val="0"/>
              </a:spcBef>
            </a:pPr>
            <a:r>
              <a:rPr lang="en-US" sz="6460" dirty="0">
                <a:solidFill>
                  <a:srgbClr val="000000"/>
                </a:solidFill>
                <a:latin typeface="TAN Pearl Bold"/>
              </a:rPr>
              <a:t>Introduction</a:t>
            </a:r>
          </a:p>
        </p:txBody>
      </p:sp>
      <p:sp>
        <p:nvSpPr>
          <p:cNvPr id="3" name="TextBox 3"/>
          <p:cNvSpPr txBox="1"/>
          <p:nvPr/>
        </p:nvSpPr>
        <p:spPr>
          <a:xfrm>
            <a:off x="762000" y="2857587"/>
            <a:ext cx="16208312" cy="7122976"/>
          </a:xfrm>
          <a:prstGeom prst="rect">
            <a:avLst/>
          </a:prstGeom>
        </p:spPr>
        <p:txBody>
          <a:bodyPr lIns="0" tIns="0" rIns="0" bIns="0" rtlCol="0" anchor="t">
            <a:spAutoFit/>
          </a:bodyPr>
          <a:lstStyle/>
          <a:p>
            <a:pPr marL="457200" indent="-457200" algn="just">
              <a:lnSpc>
                <a:spcPts val="4340"/>
              </a:lnSpc>
              <a:buFont typeface="Wingdings" panose="05000000000000000000" pitchFamily="2" charset="2"/>
              <a:buChar char="§"/>
            </a:pPr>
            <a:r>
              <a:rPr lang="en-US" sz="2800" dirty="0">
                <a:latin typeface="Lora"/>
              </a:rPr>
              <a:t>Ganga River is considered the most prominent river of India. As we know this river faces certain environmental challenges like sewage disposal, dams &amp; water extraction etc. To provide the benefits of challenges water quality classification is required. After classification of water quality we can make a robust warning system which will address water quality issues for awareness.</a:t>
            </a:r>
          </a:p>
          <a:p>
            <a:pPr algn="just">
              <a:lnSpc>
                <a:spcPts val="4340"/>
              </a:lnSpc>
            </a:pPr>
            <a:endParaRPr lang="en-US" sz="2800" dirty="0">
              <a:latin typeface="Lora"/>
            </a:endParaRPr>
          </a:p>
          <a:p>
            <a:pPr marL="457200" indent="-457200" algn="just">
              <a:lnSpc>
                <a:spcPts val="4340"/>
              </a:lnSpc>
              <a:buFont typeface="Wingdings" panose="05000000000000000000" pitchFamily="2" charset="2"/>
              <a:buChar char="§"/>
            </a:pPr>
            <a:r>
              <a:rPr lang="en-US" sz="2800" dirty="0">
                <a:latin typeface="Lora"/>
              </a:rPr>
              <a:t>Here we are going to create a machine learning model which will predict the quality of the Ganga river water where the measuring parameters dataset is collected from the website of the Central Pollution Control Board. </a:t>
            </a:r>
          </a:p>
          <a:p>
            <a:pPr algn="just">
              <a:lnSpc>
                <a:spcPts val="4340"/>
              </a:lnSpc>
            </a:pPr>
            <a:endParaRPr lang="en-US" sz="2800" dirty="0">
              <a:latin typeface="Lora"/>
            </a:endParaRPr>
          </a:p>
          <a:p>
            <a:pPr marL="457200" indent="-457200" algn="just">
              <a:lnSpc>
                <a:spcPts val="4340"/>
              </a:lnSpc>
              <a:buFont typeface="Wingdings" panose="05000000000000000000" pitchFamily="2" charset="2"/>
              <a:buChar char="§"/>
            </a:pPr>
            <a:r>
              <a:rPr lang="en-US" sz="2800" dirty="0">
                <a:latin typeface="Lora"/>
              </a:rPr>
              <a:t>The goal is to provide a concise representation of water quality, for spreading </a:t>
            </a:r>
            <a:r>
              <a:rPr lang="en-US" sz="2800" dirty="0">
                <a:latin typeface="Lora" pitchFamily="2" charset="0"/>
                <a:ea typeface="Open Sans" pitchFamily="34" charset="-122"/>
                <a:cs typeface="Open Sans" pitchFamily="34" charset="-120"/>
              </a:rPr>
              <a:t>awareness in local initiatives</a:t>
            </a:r>
            <a:r>
              <a:rPr lang="en-US" sz="2800" dirty="0">
                <a:latin typeface="Lora" pitchFamily="2" charset="0"/>
              </a:rPr>
              <a:t>, control environmental management, and public health.</a:t>
            </a:r>
          </a:p>
          <a:p>
            <a:pPr marL="457200" lvl="0" indent="-457200" algn="just">
              <a:lnSpc>
                <a:spcPts val="4340"/>
              </a:lnSpc>
              <a:spcBef>
                <a:spcPct val="0"/>
              </a:spcBef>
              <a:buFont typeface="Wingdings" panose="05000000000000000000" pitchFamily="2" charset="2"/>
              <a:buChar char="§"/>
            </a:pPr>
            <a:endParaRPr lang="en-US" sz="2800" dirty="0">
              <a:latin typeface="Lora"/>
            </a:endParaRPr>
          </a:p>
        </p:txBody>
      </p:sp>
      <p:sp>
        <p:nvSpPr>
          <p:cNvPr id="4" name="Freeform 4"/>
          <p:cNvSpPr/>
          <p:nvPr/>
        </p:nvSpPr>
        <p:spPr>
          <a:xfrm>
            <a:off x="16526663" y="-4635601"/>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888528" y="7461982"/>
            <a:ext cx="7439002" cy="7439002"/>
          </a:xfrm>
          <a:custGeom>
            <a:avLst/>
            <a:gdLst/>
            <a:ahLst/>
            <a:cxnLst/>
            <a:rect l="l" t="t" r="r" b="b"/>
            <a:pathLst>
              <a:path w="7439002" h="7439002">
                <a:moveTo>
                  <a:pt x="0" y="0"/>
                </a:moveTo>
                <a:lnTo>
                  <a:pt x="7439003" y="0"/>
                </a:lnTo>
                <a:lnTo>
                  <a:pt x="7439003" y="7439003"/>
                </a:lnTo>
                <a:lnTo>
                  <a:pt x="0" y="7439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57150"/>
              <a:ext cx="5039628" cy="2051489"/>
            </a:xfrm>
            <a:prstGeom prst="rect">
              <a:avLst/>
            </a:prstGeom>
          </p:spPr>
          <p:txBody>
            <a:bodyPr lIns="0" tIns="0" rIns="0" bIns="0" rtlCol="0" anchor="ctr"/>
            <a:lstStyle/>
            <a:p>
              <a:pPr marL="0" lvl="0" indent="0" algn="ctr">
                <a:lnSpc>
                  <a:spcPts val="3804"/>
                </a:lnSpc>
                <a:spcBef>
                  <a:spcPct val="0"/>
                </a:spcBef>
              </a:pPr>
              <a:endParaRPr/>
            </a:p>
          </p:txBody>
        </p:sp>
      </p:grpSp>
      <p:sp>
        <p:nvSpPr>
          <p:cNvPr id="5" name="TextBox 5"/>
          <p:cNvSpPr txBox="1"/>
          <p:nvPr/>
        </p:nvSpPr>
        <p:spPr>
          <a:xfrm>
            <a:off x="6695074" y="536964"/>
            <a:ext cx="4897853" cy="1067934"/>
          </a:xfrm>
          <a:prstGeom prst="rect">
            <a:avLst/>
          </a:prstGeom>
        </p:spPr>
        <p:txBody>
          <a:bodyPr lIns="0" tIns="0" rIns="0" bIns="0" rtlCol="0" anchor="t">
            <a:spAutoFit/>
          </a:bodyPr>
          <a:lstStyle/>
          <a:p>
            <a:pPr marL="0" lvl="0" indent="0" algn="l">
              <a:lnSpc>
                <a:spcPts val="8632"/>
              </a:lnSpc>
              <a:spcBef>
                <a:spcPct val="0"/>
              </a:spcBef>
            </a:pPr>
            <a:r>
              <a:rPr lang="en-US" sz="5263">
                <a:solidFill>
                  <a:srgbClr val="000000"/>
                </a:solidFill>
                <a:latin typeface="TAN Pearl"/>
              </a:rPr>
              <a:t>Objectives</a:t>
            </a:r>
          </a:p>
        </p:txBody>
      </p:sp>
      <p:sp>
        <p:nvSpPr>
          <p:cNvPr id="6" name="TextBox 6"/>
          <p:cNvSpPr txBox="1"/>
          <p:nvPr/>
        </p:nvSpPr>
        <p:spPr>
          <a:xfrm>
            <a:off x="1756459" y="1942530"/>
            <a:ext cx="14775081" cy="6969087"/>
          </a:xfrm>
          <a:prstGeom prst="rect">
            <a:avLst/>
          </a:prstGeom>
        </p:spPr>
        <p:txBody>
          <a:bodyPr lIns="0" tIns="0" rIns="0" bIns="0" rtlCol="0" anchor="t">
            <a:spAutoFit/>
          </a:bodyPr>
          <a:lstStyle/>
          <a:p>
            <a:pPr marL="759530" lvl="1" indent="-457200" algn="just">
              <a:lnSpc>
                <a:spcPts val="3920"/>
              </a:lnSpc>
              <a:buFont typeface="Wingdings" panose="05000000000000000000" pitchFamily="2" charset="2"/>
              <a:buChar char="§"/>
            </a:pPr>
            <a:r>
              <a:rPr lang="en-US" sz="2800" dirty="0">
                <a:solidFill>
                  <a:srgbClr val="000000"/>
                </a:solidFill>
                <a:latin typeface="Lora"/>
              </a:rPr>
              <a:t>We’ve studied a research paper named, </a:t>
            </a:r>
            <a:r>
              <a:rPr lang="en-US" sz="2800" b="1" dirty="0">
                <a:solidFill>
                  <a:srgbClr val="000000"/>
                </a:solidFill>
                <a:latin typeface="Lora"/>
              </a:rPr>
              <a:t>“Evaluation of water quality index for River Sabarmati, Gujarat, India”</a:t>
            </a:r>
            <a:r>
              <a:rPr lang="en-US" sz="2800" dirty="0">
                <a:solidFill>
                  <a:srgbClr val="000000"/>
                </a:solidFill>
                <a:latin typeface="Lora"/>
              </a:rPr>
              <a:t> by Kosha A. </a:t>
            </a:r>
            <a:r>
              <a:rPr lang="en-US" sz="2800">
                <a:solidFill>
                  <a:srgbClr val="000000"/>
                </a:solidFill>
                <a:latin typeface="Lora"/>
              </a:rPr>
              <a:t>Shah </a:t>
            </a:r>
            <a:r>
              <a:rPr lang="en-US" sz="2800" dirty="0">
                <a:solidFill>
                  <a:srgbClr val="000000"/>
                </a:solidFill>
                <a:latin typeface="Lora"/>
              </a:rPr>
              <a:t>Geeta S. Joshi for a comparative study of river Ganga to measure its water quality and label whether it is good for human consumption or not. </a:t>
            </a:r>
            <a:r>
              <a:rPr lang="en-US" sz="2800" dirty="0">
                <a:solidFill>
                  <a:srgbClr val="010101"/>
                </a:solidFill>
                <a:latin typeface="Lora"/>
              </a:rPr>
              <a:t>This study uses the Water Quality Index (WQI) to predict the water quality classification. </a:t>
            </a:r>
            <a:endParaRPr lang="en-US" sz="2800" dirty="0">
              <a:solidFill>
                <a:srgbClr val="000000"/>
              </a:solidFill>
              <a:latin typeface="Lora"/>
            </a:endParaRPr>
          </a:p>
          <a:p>
            <a:pPr marL="302330" lvl="1" algn="just">
              <a:lnSpc>
                <a:spcPts val="3920"/>
              </a:lnSpc>
            </a:pPr>
            <a:endParaRPr lang="en-US" sz="2800" dirty="0">
              <a:solidFill>
                <a:srgbClr val="000000"/>
              </a:solidFill>
              <a:latin typeface="Lora"/>
            </a:endParaRPr>
          </a:p>
          <a:p>
            <a:pPr marL="759530" lvl="1" indent="-457200" algn="just">
              <a:lnSpc>
                <a:spcPts val="3920"/>
              </a:lnSpc>
              <a:buFont typeface="Wingdings" panose="05000000000000000000" pitchFamily="2" charset="2"/>
              <a:buChar char="§"/>
            </a:pPr>
            <a:r>
              <a:rPr lang="en-US" sz="2800" dirty="0">
                <a:solidFill>
                  <a:srgbClr val="000000"/>
                </a:solidFill>
                <a:latin typeface="Lora"/>
              </a:rPr>
              <a:t>The main aim of this project is to implement the machine learning model according to the applied algorithms and determine which machine learning algorithms' performance is more accurate indicating it perfectly predicts the water quality classifications in the testing set.</a:t>
            </a:r>
          </a:p>
          <a:p>
            <a:pPr marL="302330" lvl="1" algn="just">
              <a:lnSpc>
                <a:spcPts val="3920"/>
              </a:lnSpc>
            </a:pPr>
            <a:endParaRPr lang="en-US" sz="2800" dirty="0">
              <a:solidFill>
                <a:srgbClr val="000000"/>
              </a:solidFill>
              <a:latin typeface="Lora"/>
            </a:endParaRPr>
          </a:p>
          <a:p>
            <a:pPr marL="759530" lvl="1" indent="-457200" algn="just">
              <a:lnSpc>
                <a:spcPts val="3920"/>
              </a:lnSpc>
              <a:buFont typeface="Wingdings" panose="05000000000000000000" pitchFamily="2" charset="2"/>
              <a:buChar char="§"/>
            </a:pPr>
            <a:r>
              <a:rPr lang="en-US" sz="2800" dirty="0">
                <a:solidFill>
                  <a:srgbClr val="000000"/>
                </a:solidFill>
                <a:latin typeface="Lora"/>
              </a:rPr>
              <a:t>We aim to develop a predictive model for the River Ganga Water Quality Index. By leveraging machine learning algorithms, we intend to establish a robust system that can forecast water quality levels based on relevant environmental parameters.</a:t>
            </a:r>
          </a:p>
        </p:txBody>
      </p:sp>
      <p:sp>
        <p:nvSpPr>
          <p:cNvPr id="7" name="Freeform 7"/>
          <p:cNvSpPr/>
          <p:nvPr/>
        </p:nvSpPr>
        <p:spPr>
          <a:xfrm rot="-5400000">
            <a:off x="-2515260" y="4364148"/>
            <a:ext cx="8543440" cy="1872544"/>
          </a:xfrm>
          <a:custGeom>
            <a:avLst/>
            <a:gdLst/>
            <a:ahLst/>
            <a:cxnLst/>
            <a:rect l="l" t="t" r="r" b="b"/>
            <a:pathLst>
              <a:path w="8543440" h="1872544">
                <a:moveTo>
                  <a:pt x="0" y="0"/>
                </a:moveTo>
                <a:lnTo>
                  <a:pt x="8543439" y="0"/>
                </a:lnTo>
                <a:lnTo>
                  <a:pt x="8543439" y="1872544"/>
                </a:lnTo>
                <a:lnTo>
                  <a:pt x="0" y="1872544"/>
                </a:lnTo>
                <a:lnTo>
                  <a:pt x="0" y="0"/>
                </a:lnTo>
                <a:close/>
              </a:path>
            </a:pathLst>
          </a:custGeom>
          <a:blipFill>
            <a:blip r:embed="rId2">
              <a:extLst>
                <a:ext uri="{96DAC541-7B7A-43D3-8B79-37D633B846F1}">
                  <asvg:svgBlip xmlns:asvg="http://schemas.microsoft.com/office/drawing/2016/SVG/main" r:embed="rId3"/>
                </a:ext>
              </a:extLst>
            </a:blip>
            <a:stretch>
              <a:fillRect b="-38523"/>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092087" y="786674"/>
            <a:ext cx="12103825" cy="1330452"/>
          </a:xfrm>
          <a:prstGeom prst="rect">
            <a:avLst/>
          </a:prstGeom>
        </p:spPr>
        <p:txBody>
          <a:bodyPr lIns="0" tIns="0" rIns="0" bIns="0" rtlCol="0" anchor="t">
            <a:spAutoFit/>
          </a:bodyPr>
          <a:lstStyle/>
          <a:p>
            <a:pPr algn="just">
              <a:lnSpc>
                <a:spcPts val="5184"/>
              </a:lnSpc>
            </a:pPr>
            <a:r>
              <a:rPr lang="en-US" sz="4800" spc="158">
                <a:solidFill>
                  <a:srgbClr val="000000"/>
                </a:solidFill>
                <a:latin typeface="Dream Avenue"/>
              </a:rPr>
              <a:t>                  Water Quality Index (WQI)</a:t>
            </a:r>
          </a:p>
          <a:p>
            <a:pPr algn="ctr">
              <a:lnSpc>
                <a:spcPts val="5184"/>
              </a:lnSpc>
            </a:pPr>
            <a:endParaRPr lang="en-US" sz="4800" spc="158">
              <a:solidFill>
                <a:srgbClr val="000000"/>
              </a:solidFill>
              <a:latin typeface="Dream Avenue"/>
            </a:endParaRPr>
          </a:p>
        </p:txBody>
      </p:sp>
      <p:sp>
        <p:nvSpPr>
          <p:cNvPr id="8" name="TextBox 8"/>
          <p:cNvSpPr txBox="1"/>
          <p:nvPr/>
        </p:nvSpPr>
        <p:spPr>
          <a:xfrm>
            <a:off x="2479571" y="1674876"/>
            <a:ext cx="15192954" cy="11411132"/>
          </a:xfrm>
          <a:prstGeom prst="rect">
            <a:avLst/>
          </a:prstGeom>
        </p:spPr>
        <p:txBody>
          <a:bodyPr lIns="0" tIns="0" rIns="0" bIns="0" rtlCol="0" anchor="t">
            <a:spAutoFit/>
          </a:bodyPr>
          <a:lstStyle/>
          <a:p>
            <a:pPr algn="just">
              <a:lnSpc>
                <a:spcPts val="3664"/>
              </a:lnSpc>
            </a:pPr>
            <a:r>
              <a:rPr lang="en-US" sz="2617" dirty="0">
                <a:solidFill>
                  <a:srgbClr val="010101"/>
                </a:solidFill>
                <a:latin typeface="Lora"/>
              </a:rPr>
              <a:t>The water quality index (WQI) is one of the most used tools to describe water quality. It is based on physical, chemical, and biological factors that are combined into a single value that ranges from 0 to 100 and involves 5 processes:</a:t>
            </a:r>
          </a:p>
          <a:p>
            <a:pPr algn="just">
              <a:lnSpc>
                <a:spcPts val="3664"/>
              </a:lnSpc>
            </a:pPr>
            <a:endParaRPr lang="en-US" sz="2617" dirty="0">
              <a:solidFill>
                <a:srgbClr val="010101"/>
              </a:solidFill>
              <a:latin typeface="Lora"/>
            </a:endParaRPr>
          </a:p>
          <a:p>
            <a:pPr algn="just">
              <a:lnSpc>
                <a:spcPts val="3664"/>
              </a:lnSpc>
            </a:pPr>
            <a:r>
              <a:rPr lang="en-US" sz="2617" dirty="0">
                <a:solidFill>
                  <a:srgbClr val="010101"/>
                </a:solidFill>
                <a:latin typeface="Lora"/>
              </a:rPr>
              <a:t>(1) parameter selection</a:t>
            </a:r>
          </a:p>
          <a:p>
            <a:pPr algn="just">
              <a:lnSpc>
                <a:spcPts val="3664"/>
              </a:lnSpc>
            </a:pPr>
            <a:r>
              <a:rPr lang="en-US" sz="2617" dirty="0">
                <a:solidFill>
                  <a:srgbClr val="010101"/>
                </a:solidFill>
                <a:latin typeface="Lora"/>
              </a:rPr>
              <a:t>(2) Development of a rating scale to obtain the rating (Vr)</a:t>
            </a:r>
          </a:p>
          <a:p>
            <a:pPr algn="just">
              <a:lnSpc>
                <a:spcPts val="3664"/>
              </a:lnSpc>
            </a:pPr>
            <a:r>
              <a:rPr lang="en-US" sz="2617" dirty="0">
                <a:solidFill>
                  <a:srgbClr val="010101"/>
                </a:solidFill>
                <a:latin typeface="Lora"/>
              </a:rPr>
              <a:t>(3) considering the weightage of each parameter (Wi)</a:t>
            </a:r>
          </a:p>
          <a:p>
            <a:pPr algn="just">
              <a:lnSpc>
                <a:spcPts val="3664"/>
              </a:lnSpc>
            </a:pPr>
            <a:r>
              <a:rPr lang="en-US" sz="2617" dirty="0">
                <a:solidFill>
                  <a:srgbClr val="010101"/>
                </a:solidFill>
                <a:latin typeface="Lora"/>
              </a:rPr>
              <a:t>(4) Determining the subindex value (Wi x Vr)</a:t>
            </a:r>
          </a:p>
          <a:p>
            <a:pPr algn="just">
              <a:lnSpc>
                <a:spcPts val="3664"/>
              </a:lnSpc>
            </a:pPr>
            <a:r>
              <a:rPr lang="en-US" sz="2617" dirty="0">
                <a:solidFill>
                  <a:srgbClr val="010101"/>
                </a:solidFill>
                <a:latin typeface="Lora"/>
              </a:rPr>
              <a:t>(5) Aggregation of sub-index values to obtain the overall WQI</a:t>
            </a:r>
          </a:p>
          <a:p>
            <a:pPr algn="just">
              <a:lnSpc>
                <a:spcPts val="3664"/>
              </a:lnSpc>
            </a:pPr>
            <a:endParaRPr lang="en-US" sz="2617" dirty="0">
              <a:solidFill>
                <a:srgbClr val="010101"/>
              </a:solidFill>
              <a:latin typeface="Lora"/>
            </a:endParaRPr>
          </a:p>
          <a:p>
            <a:pPr algn="just">
              <a:lnSpc>
                <a:spcPts val="3664"/>
              </a:lnSpc>
            </a:pPr>
            <a:r>
              <a:rPr lang="en-US" sz="2617" dirty="0">
                <a:solidFill>
                  <a:srgbClr val="010101"/>
                </a:solidFill>
                <a:latin typeface="Lora"/>
              </a:rPr>
              <a:t>The Water Quality Index uses six parameters: BOD, DO, Conductivity, pH, and E.coli. Nitrate. To obtain the WQI value, all parameters must first be converted into subindices (SI), namely SIBOD, SIDO, SIEC, SIpH, SIN, and SIE.coli. Then, WQI was calculated by substituting all sub-indices of the six parameters into the WQI formula.</a:t>
            </a: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algn="just">
              <a:lnSpc>
                <a:spcPts val="3664"/>
              </a:lnSpc>
            </a:pPr>
            <a:endParaRPr lang="en-US" sz="2617" dirty="0">
              <a:solidFill>
                <a:srgbClr val="010101"/>
              </a:solidFill>
              <a:latin typeface="Lora"/>
            </a:endParaRPr>
          </a:p>
          <a:p>
            <a:pPr marL="0" lvl="0" indent="0" algn="just">
              <a:lnSpc>
                <a:spcPts val="3664"/>
              </a:lnSpc>
              <a:spcBef>
                <a:spcPct val="0"/>
              </a:spcBef>
            </a:pPr>
            <a:endParaRPr lang="en-US" sz="2617" dirty="0">
              <a:solidFill>
                <a:srgbClr val="010101"/>
              </a:solidFill>
              <a:latin typeface="Lora"/>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3CA"/>
        </a:solidFill>
        <a:effectLst/>
      </p:bgPr>
    </p:bg>
    <p:spTree>
      <p:nvGrpSpPr>
        <p:cNvPr id="1" name=""/>
        <p:cNvGrpSpPr/>
        <p:nvPr/>
      </p:nvGrpSpPr>
      <p:grpSpPr>
        <a:xfrm>
          <a:off x="0" y="0"/>
          <a:ext cx="0" cy="0"/>
          <a:chOff x="0" y="0"/>
          <a:chExt cx="0" cy="0"/>
        </a:xfrm>
      </p:grpSpPr>
      <p:sp>
        <p:nvSpPr>
          <p:cNvPr id="2" name="Freeform 2"/>
          <p:cNvSpPr/>
          <p:nvPr/>
        </p:nvSpPr>
        <p:spPr>
          <a:xfrm>
            <a:off x="6584136" y="1028700"/>
            <a:ext cx="5119728" cy="1241457"/>
          </a:xfrm>
          <a:custGeom>
            <a:avLst/>
            <a:gdLst/>
            <a:ahLst/>
            <a:cxnLst/>
            <a:rect l="l" t="t" r="r" b="b"/>
            <a:pathLst>
              <a:path w="5119728" h="1241457">
                <a:moveTo>
                  <a:pt x="0" y="0"/>
                </a:moveTo>
                <a:lnTo>
                  <a:pt x="5119728" y="0"/>
                </a:lnTo>
                <a:lnTo>
                  <a:pt x="5119728" y="1241457"/>
                </a:lnTo>
                <a:lnTo>
                  <a:pt x="0" y="1241457"/>
                </a:lnTo>
                <a:lnTo>
                  <a:pt x="0" y="0"/>
                </a:lnTo>
                <a:close/>
              </a:path>
            </a:pathLst>
          </a:custGeom>
          <a:blipFill>
            <a:blip r:embed="rId2"/>
            <a:stretch>
              <a:fillRect/>
            </a:stretch>
          </a:blipFill>
        </p:spPr>
      </p:sp>
      <p:sp>
        <p:nvSpPr>
          <p:cNvPr id="3" name="Freeform 3"/>
          <p:cNvSpPr/>
          <p:nvPr/>
        </p:nvSpPr>
        <p:spPr>
          <a:xfrm>
            <a:off x="0" y="4808695"/>
            <a:ext cx="8606287" cy="4762041"/>
          </a:xfrm>
          <a:custGeom>
            <a:avLst/>
            <a:gdLst/>
            <a:ahLst/>
            <a:cxnLst/>
            <a:rect l="l" t="t" r="r" b="b"/>
            <a:pathLst>
              <a:path w="8606287" h="4762041">
                <a:moveTo>
                  <a:pt x="0" y="0"/>
                </a:moveTo>
                <a:lnTo>
                  <a:pt x="8606287" y="0"/>
                </a:lnTo>
                <a:lnTo>
                  <a:pt x="8606287" y="4762041"/>
                </a:lnTo>
                <a:lnTo>
                  <a:pt x="0" y="4762041"/>
                </a:lnTo>
                <a:lnTo>
                  <a:pt x="0" y="0"/>
                </a:lnTo>
                <a:close/>
              </a:path>
            </a:pathLst>
          </a:custGeom>
          <a:blipFill>
            <a:blip r:embed="rId3"/>
            <a:stretch>
              <a:fillRect l="-22908" r="-24643"/>
            </a:stretch>
          </a:blipFill>
        </p:spPr>
      </p:sp>
      <p:sp>
        <p:nvSpPr>
          <p:cNvPr id="4" name="Freeform 4"/>
          <p:cNvSpPr/>
          <p:nvPr/>
        </p:nvSpPr>
        <p:spPr>
          <a:xfrm>
            <a:off x="9055133" y="4808695"/>
            <a:ext cx="9232867" cy="4762041"/>
          </a:xfrm>
          <a:custGeom>
            <a:avLst/>
            <a:gdLst/>
            <a:ahLst/>
            <a:cxnLst/>
            <a:rect l="l" t="t" r="r" b="b"/>
            <a:pathLst>
              <a:path w="9232867" h="4762041">
                <a:moveTo>
                  <a:pt x="0" y="0"/>
                </a:moveTo>
                <a:lnTo>
                  <a:pt x="9232867" y="0"/>
                </a:lnTo>
                <a:lnTo>
                  <a:pt x="9232867" y="4762041"/>
                </a:lnTo>
                <a:lnTo>
                  <a:pt x="0" y="4762041"/>
                </a:lnTo>
                <a:lnTo>
                  <a:pt x="0" y="0"/>
                </a:lnTo>
                <a:close/>
              </a:path>
            </a:pathLst>
          </a:custGeom>
          <a:blipFill>
            <a:blip r:embed="rId4"/>
            <a:stretch>
              <a:fillRect r="-12487" b="-4085"/>
            </a:stretch>
          </a:blipFill>
        </p:spPr>
      </p:sp>
      <p:sp>
        <p:nvSpPr>
          <p:cNvPr id="5" name="TextBox 5"/>
          <p:cNvSpPr txBox="1"/>
          <p:nvPr/>
        </p:nvSpPr>
        <p:spPr>
          <a:xfrm>
            <a:off x="1024878" y="2263852"/>
            <a:ext cx="16060510" cy="3005066"/>
          </a:xfrm>
          <a:prstGeom prst="rect">
            <a:avLst/>
          </a:prstGeom>
        </p:spPr>
        <p:txBody>
          <a:bodyPr lIns="0" tIns="0" rIns="0" bIns="0" rtlCol="0" anchor="t">
            <a:spAutoFit/>
          </a:bodyPr>
          <a:lstStyle/>
          <a:p>
            <a:pPr algn="just">
              <a:lnSpc>
                <a:spcPts val="3416"/>
              </a:lnSpc>
            </a:pPr>
            <a:r>
              <a:rPr lang="en-US" sz="2440" dirty="0">
                <a:solidFill>
                  <a:srgbClr val="010101"/>
                </a:solidFill>
                <a:latin typeface="Lora"/>
              </a:rPr>
              <a:t>Where WQI is the Water Quality Index. n is the number of water quality parameters</a:t>
            </a:r>
          </a:p>
          <a:p>
            <a:pPr algn="just">
              <a:lnSpc>
                <a:spcPts val="3416"/>
              </a:lnSpc>
            </a:pPr>
            <a:r>
              <a:rPr lang="en-US" sz="2440" dirty="0">
                <a:solidFill>
                  <a:srgbClr val="010101"/>
                </a:solidFill>
                <a:latin typeface="Lora"/>
              </a:rPr>
              <a:t>Where “</a:t>
            </a:r>
            <a:r>
              <a:rPr lang="en-US" sz="2440" dirty="0" err="1">
                <a:solidFill>
                  <a:srgbClr val="010101"/>
                </a:solidFill>
                <a:latin typeface="Lora"/>
              </a:rPr>
              <a:t>SIi</a:t>
            </a:r>
            <a:r>
              <a:rPr lang="en-US" sz="2440" dirty="0">
                <a:solidFill>
                  <a:srgbClr val="010101"/>
                </a:solidFill>
                <a:latin typeface="Lora"/>
              </a:rPr>
              <a:t>” is the subindex rating,</a:t>
            </a:r>
          </a:p>
          <a:p>
            <a:pPr algn="ctr">
              <a:lnSpc>
                <a:spcPts val="3556"/>
              </a:lnSpc>
            </a:pPr>
            <a:r>
              <a:rPr lang="en-US" sz="2540" dirty="0" err="1">
                <a:solidFill>
                  <a:srgbClr val="010101"/>
                </a:solidFill>
                <a:latin typeface="Lora Bold"/>
                <a:ea typeface="Lora Bold"/>
              </a:rPr>
              <a:t>SIi</a:t>
            </a:r>
            <a:r>
              <a:rPr lang="en-US" sz="2540" dirty="0">
                <a:solidFill>
                  <a:srgbClr val="010101"/>
                </a:solidFill>
                <a:latin typeface="Lora Bold"/>
                <a:ea typeface="Lora Bold"/>
              </a:rPr>
              <a:t> = Wi × Vr</a:t>
            </a:r>
          </a:p>
          <a:p>
            <a:pPr algn="just">
              <a:lnSpc>
                <a:spcPts val="3416"/>
              </a:lnSpc>
            </a:pPr>
            <a:r>
              <a:rPr lang="en-US" sz="2440" dirty="0">
                <a:solidFill>
                  <a:srgbClr val="010101"/>
                </a:solidFill>
                <a:latin typeface="Lora"/>
              </a:rPr>
              <a:t>“Wi” is the unit weight, "Vr” is the rating that can be obtained from a rating scale based on all the parameters</a:t>
            </a:r>
          </a:p>
          <a:p>
            <a:pPr algn="just">
              <a:lnSpc>
                <a:spcPts val="3416"/>
              </a:lnSpc>
            </a:pPr>
            <a:endParaRPr lang="en-US" sz="2440" dirty="0">
              <a:solidFill>
                <a:srgbClr val="010101"/>
              </a:solidFill>
              <a:latin typeface="Lora"/>
            </a:endParaRPr>
          </a:p>
          <a:p>
            <a:pPr algn="just">
              <a:lnSpc>
                <a:spcPts val="3416"/>
              </a:lnSpc>
            </a:pPr>
            <a:endParaRPr lang="en-US" sz="2440" dirty="0">
              <a:solidFill>
                <a:srgbClr val="010101"/>
              </a:solidFill>
              <a:latin typeface="Lora"/>
            </a:endParaRPr>
          </a:p>
          <a:p>
            <a:pPr marL="0" lvl="0" indent="0" algn="just">
              <a:lnSpc>
                <a:spcPts val="3416"/>
              </a:lnSpc>
              <a:spcBef>
                <a:spcPct val="0"/>
              </a:spcBef>
            </a:pPr>
            <a:endParaRPr lang="en-US" sz="2440" dirty="0">
              <a:solidFill>
                <a:srgbClr val="010101"/>
              </a:solidFill>
              <a:latin typeface="Lora"/>
            </a:endParaRPr>
          </a:p>
        </p:txBody>
      </p:sp>
      <p:sp>
        <p:nvSpPr>
          <p:cNvPr id="6" name="TextBox 6"/>
          <p:cNvSpPr txBox="1"/>
          <p:nvPr/>
        </p:nvSpPr>
        <p:spPr>
          <a:xfrm>
            <a:off x="3637286" y="9737233"/>
            <a:ext cx="1925313" cy="339067"/>
          </a:xfrm>
          <a:prstGeom prst="rect">
            <a:avLst/>
          </a:prstGeom>
        </p:spPr>
        <p:txBody>
          <a:bodyPr wrap="square" lIns="0" tIns="0" rIns="0" bIns="0" rtlCol="0" anchor="t">
            <a:spAutoFit/>
          </a:bodyPr>
          <a:lstStyle/>
          <a:p>
            <a:pPr algn="ctr">
              <a:lnSpc>
                <a:spcPts val="2852"/>
              </a:lnSpc>
              <a:spcBef>
                <a:spcPct val="0"/>
              </a:spcBef>
            </a:pPr>
            <a:r>
              <a:rPr lang="en-US" spc="187" dirty="0">
                <a:solidFill>
                  <a:srgbClr val="010101"/>
                </a:solidFill>
                <a:latin typeface="Merriweather Bold Italics"/>
              </a:rPr>
              <a:t>Wi Table</a:t>
            </a:r>
          </a:p>
        </p:txBody>
      </p:sp>
      <p:sp>
        <p:nvSpPr>
          <p:cNvPr id="7" name="TextBox 7"/>
          <p:cNvSpPr txBox="1"/>
          <p:nvPr/>
        </p:nvSpPr>
        <p:spPr>
          <a:xfrm>
            <a:off x="13038094" y="9737233"/>
            <a:ext cx="1266944" cy="339067"/>
          </a:xfrm>
          <a:prstGeom prst="rect">
            <a:avLst/>
          </a:prstGeom>
        </p:spPr>
        <p:txBody>
          <a:bodyPr lIns="0" tIns="0" rIns="0" bIns="0" rtlCol="0" anchor="t">
            <a:spAutoFit/>
          </a:bodyPr>
          <a:lstStyle/>
          <a:p>
            <a:pPr algn="ctr">
              <a:lnSpc>
                <a:spcPts val="2852"/>
              </a:lnSpc>
              <a:spcBef>
                <a:spcPct val="0"/>
              </a:spcBef>
            </a:pPr>
            <a:r>
              <a:rPr lang="en-US" spc="187" dirty="0">
                <a:solidFill>
                  <a:srgbClr val="010101"/>
                </a:solidFill>
                <a:latin typeface="Merriweather Bold Italics"/>
              </a:rPr>
              <a:t>Vr Table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2211310" y="0"/>
            <a:ext cx="17161317" cy="10287000"/>
          </a:xfrm>
          <a:custGeom>
            <a:avLst/>
            <a:gdLst/>
            <a:ahLst/>
            <a:cxnLst/>
            <a:rect l="l" t="t" r="r" b="b"/>
            <a:pathLst>
              <a:path w="17161317" h="10287000">
                <a:moveTo>
                  <a:pt x="0" y="0"/>
                </a:moveTo>
                <a:lnTo>
                  <a:pt x="17161318" y="0"/>
                </a:lnTo>
                <a:lnTo>
                  <a:pt x="17161318" y="10287000"/>
                </a:lnTo>
                <a:lnTo>
                  <a:pt x="0" y="10287000"/>
                </a:lnTo>
                <a:lnTo>
                  <a:pt x="0" y="0"/>
                </a:lnTo>
                <a:close/>
              </a:path>
            </a:pathLst>
          </a:custGeom>
          <a:blipFill>
            <a:blip r:embed="rId2"/>
            <a:stretch>
              <a:fillRect l="-3459" r="-3459"/>
            </a:stretch>
          </a:blipFill>
        </p:spPr>
      </p:sp>
      <p:sp>
        <p:nvSpPr>
          <p:cNvPr id="6" name="Freeform 6"/>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51734" y="0"/>
            <a:ext cx="18991468" cy="10702444"/>
          </a:xfrm>
          <a:custGeom>
            <a:avLst/>
            <a:gdLst/>
            <a:ahLst/>
            <a:cxnLst/>
            <a:rect l="l" t="t" r="r" b="b"/>
            <a:pathLst>
              <a:path w="18991468" h="10702444">
                <a:moveTo>
                  <a:pt x="0" y="0"/>
                </a:moveTo>
                <a:lnTo>
                  <a:pt x="18991468" y="0"/>
                </a:lnTo>
                <a:lnTo>
                  <a:pt x="18991468" y="10702444"/>
                </a:lnTo>
                <a:lnTo>
                  <a:pt x="0" y="10702444"/>
                </a:lnTo>
                <a:lnTo>
                  <a:pt x="0" y="0"/>
                </a:lnTo>
                <a:close/>
              </a:path>
            </a:pathLst>
          </a:custGeom>
          <a:blipFill>
            <a:blip r:embed="rId2"/>
            <a:stretch>
              <a:fillRect/>
            </a:stretch>
          </a:blipFill>
        </p:spPr>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4024431" y="7013218"/>
            <a:ext cx="7450509" cy="7450509"/>
          </a:xfrm>
          <a:custGeom>
            <a:avLst/>
            <a:gdLst/>
            <a:ahLst/>
            <a:cxnLst/>
            <a:rect l="l" t="t" r="r" b="b"/>
            <a:pathLst>
              <a:path w="7450509" h="7450509">
                <a:moveTo>
                  <a:pt x="0" y="0"/>
                </a:moveTo>
                <a:lnTo>
                  <a:pt x="7450510" y="0"/>
                </a:lnTo>
                <a:lnTo>
                  <a:pt x="7450510"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5801" y="-4327812"/>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36842" y="2387600"/>
            <a:ext cx="15478413" cy="6755647"/>
          </a:xfrm>
          <a:custGeom>
            <a:avLst/>
            <a:gdLst/>
            <a:ahLst/>
            <a:cxnLst/>
            <a:rect l="l" t="t" r="r" b="b"/>
            <a:pathLst>
              <a:path w="15478413" h="6755647">
                <a:moveTo>
                  <a:pt x="0" y="0"/>
                </a:moveTo>
                <a:lnTo>
                  <a:pt x="15478413" y="0"/>
                </a:lnTo>
                <a:lnTo>
                  <a:pt x="15478413" y="6755647"/>
                </a:lnTo>
                <a:lnTo>
                  <a:pt x="0" y="6755647"/>
                </a:lnTo>
                <a:lnTo>
                  <a:pt x="0" y="0"/>
                </a:lnTo>
                <a:close/>
              </a:path>
            </a:pathLst>
          </a:custGeom>
          <a:blipFill>
            <a:blip r:embed="rId4"/>
            <a:stretch>
              <a:fillRect/>
            </a:stretch>
          </a:blipFill>
        </p:spPr>
      </p:sp>
      <p:sp>
        <p:nvSpPr>
          <p:cNvPr id="8" name="TextBox 8"/>
          <p:cNvSpPr txBox="1"/>
          <p:nvPr/>
        </p:nvSpPr>
        <p:spPr>
          <a:xfrm>
            <a:off x="4024136" y="513540"/>
            <a:ext cx="12103825" cy="673227"/>
          </a:xfrm>
          <a:prstGeom prst="rect">
            <a:avLst/>
          </a:prstGeom>
        </p:spPr>
        <p:txBody>
          <a:bodyPr lIns="0" tIns="0" rIns="0" bIns="0" rtlCol="0" anchor="t">
            <a:spAutoFit/>
          </a:bodyPr>
          <a:lstStyle/>
          <a:p>
            <a:pPr algn="ctr">
              <a:lnSpc>
                <a:spcPts val="5184"/>
              </a:lnSpc>
            </a:pPr>
            <a:r>
              <a:rPr lang="en-US" sz="4800" spc="158">
                <a:solidFill>
                  <a:srgbClr val="000000"/>
                </a:solidFill>
                <a:latin typeface="Dream Avenue"/>
              </a:rPr>
              <a:t>Dataset</a:t>
            </a:r>
          </a:p>
        </p:txBody>
      </p:sp>
      <p:sp>
        <p:nvSpPr>
          <p:cNvPr id="9" name="TextBox 9"/>
          <p:cNvSpPr txBox="1"/>
          <p:nvPr/>
        </p:nvSpPr>
        <p:spPr>
          <a:xfrm>
            <a:off x="2479571" y="1000125"/>
            <a:ext cx="15192954" cy="1387475"/>
          </a:xfrm>
          <a:prstGeom prst="rect">
            <a:avLst/>
          </a:prstGeom>
        </p:spPr>
        <p:txBody>
          <a:bodyPr lIns="0" tIns="0" rIns="0" bIns="0" rtlCol="0" anchor="t">
            <a:spAutoFit/>
          </a:bodyPr>
          <a:lstStyle/>
          <a:p>
            <a:pPr algn="just">
              <a:lnSpc>
                <a:spcPts val="2799"/>
              </a:lnSpc>
            </a:pPr>
            <a:r>
              <a:rPr lang="en-US" sz="1999">
                <a:solidFill>
                  <a:srgbClr val="010101"/>
                </a:solidFill>
                <a:latin typeface="Lora"/>
              </a:rPr>
              <a:t> </a:t>
            </a:r>
          </a:p>
          <a:p>
            <a:pPr algn="just">
              <a:lnSpc>
                <a:spcPts val="2799"/>
              </a:lnSpc>
            </a:pPr>
            <a:r>
              <a:rPr lang="en-US" sz="1999">
                <a:solidFill>
                  <a:srgbClr val="010101"/>
                </a:solidFill>
                <a:latin typeface="Lora Bold Italics"/>
              </a:rPr>
              <a:t>Step I: We have collected the dataset of river Ganga from the Central Pollution Control Board website. </a:t>
            </a:r>
          </a:p>
          <a:p>
            <a:pPr algn="just">
              <a:lnSpc>
                <a:spcPts val="2799"/>
              </a:lnSpc>
            </a:pPr>
            <a:r>
              <a:rPr lang="en-US" sz="1999">
                <a:solidFill>
                  <a:srgbClr val="010101"/>
                </a:solidFill>
                <a:latin typeface="Lora"/>
              </a:rPr>
              <a:t>Here we have taken 16 stations from different states of 8 years 2013-2020 data.</a:t>
            </a:r>
          </a:p>
          <a:p>
            <a:pPr marL="0" lvl="0" indent="0" algn="just">
              <a:lnSpc>
                <a:spcPts val="2799"/>
              </a:lnSpc>
              <a:spcBef>
                <a:spcPct val="0"/>
              </a:spcBef>
            </a:pPr>
            <a:endParaRPr lang="en-US" sz="1999">
              <a:solidFill>
                <a:srgbClr val="010101"/>
              </a:solidFill>
              <a:latin typeface="Lora"/>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1151</Words>
  <Application>Microsoft Office PowerPoint</Application>
  <PresentationFormat>Custom</PresentationFormat>
  <Paragraphs>83</Paragraphs>
  <Slides>21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TAN Pearl Bold</vt:lpstr>
      <vt:lpstr>Cooper BT Bold</vt:lpstr>
      <vt:lpstr>Dream Avenue</vt:lpstr>
      <vt:lpstr>Merriweather Italics</vt:lpstr>
      <vt:lpstr>Lora</vt:lpstr>
      <vt:lpstr>Merriweather Bold Italics</vt:lpstr>
      <vt:lpstr>Playfair Display Bold</vt:lpstr>
      <vt:lpstr>Merriweather Bold</vt:lpstr>
      <vt:lpstr>Lora Bold</vt:lpstr>
      <vt:lpstr>Arial</vt:lpstr>
      <vt:lpstr>TAN Pearl</vt:lpstr>
      <vt:lpstr>Wingdings</vt:lpstr>
      <vt:lpstr>Lora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Minimal Professional Portfolio Presentation</dc:title>
  <dc:creator>HP</dc:creator>
  <cp:lastModifiedBy>Ritika Naskar</cp:lastModifiedBy>
  <cp:revision>8</cp:revision>
  <dcterms:created xsi:type="dcterms:W3CDTF">2006-08-16T00:00:00Z</dcterms:created>
  <dcterms:modified xsi:type="dcterms:W3CDTF">2024-06-05T06:29:54Z</dcterms:modified>
  <dc:identifier>DAGHJiYBVik</dc:identifier>
</cp:coreProperties>
</file>